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66" r:id="rId8"/>
    <p:sldId id="267" r:id="rId9"/>
    <p:sldId id="268" r:id="rId10"/>
    <p:sldId id="269" r:id="rId11"/>
    <p:sldId id="271" r:id="rId12"/>
    <p:sldId id="272" r:id="rId13"/>
    <p:sldId id="275" r:id="rId14"/>
    <p:sldId id="276" r:id="rId15"/>
    <p:sldId id="277" r:id="rId16"/>
    <p:sldId id="279" r:id="rId17"/>
    <p:sldId id="333" r:id="rId18"/>
    <p:sldId id="334" r:id="rId19"/>
    <p:sldId id="335" r:id="rId20"/>
    <p:sldId id="280" r:id="rId21"/>
    <p:sldId id="281" r:id="rId22"/>
    <p:sldId id="282" r:id="rId23"/>
    <p:sldId id="283" r:id="rId24"/>
    <p:sldId id="284" r:id="rId25"/>
    <p:sldId id="304" r:id="rId26"/>
    <p:sldId id="305" r:id="rId27"/>
    <p:sldId id="306" r:id="rId28"/>
    <p:sldId id="307" r:id="rId29"/>
    <p:sldId id="308" r:id="rId30"/>
    <p:sldId id="323" r:id="rId31"/>
    <p:sldId id="324" r:id="rId32"/>
    <p:sldId id="325" r:id="rId33"/>
    <p:sldId id="326" r:id="rId34"/>
    <p:sldId id="327" r:id="rId35"/>
    <p:sldId id="332" r:id="rId36"/>
  </p:sldIdLst>
  <p:sldSz cx="9144000" cy="6858000" type="screen4x3"/>
  <p:notesSz cx="7010400" cy="93726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969696"/>
    <a:srgbClr val="CC0000"/>
    <a:srgbClr val="7C22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7" autoAdjust="0"/>
  </p:normalViewPr>
  <p:slideViewPr>
    <p:cSldViewPr>
      <p:cViewPr varScale="1">
        <p:scale>
          <a:sx n="80" d="100"/>
          <a:sy n="80" d="100"/>
        </p:scale>
        <p:origin x="-23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508" y="-98"/>
      </p:cViewPr>
      <p:guideLst>
        <p:guide orient="horz" pos="2952"/>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3616" tIns="46808" rIns="93616" bIns="46808" rtlCol="0"/>
          <a:lstStyle>
            <a:lvl1pPr algn="l" fontAlgn="auto">
              <a:spcBef>
                <a:spcPts val="0"/>
              </a:spcBef>
              <a:spcAft>
                <a:spcPts val="0"/>
              </a:spcAft>
              <a:defRPr sz="1200">
                <a:latin typeface="+mn-lt"/>
                <a:cs typeface="+mn-cs"/>
              </a:defRPr>
            </a:lvl1pPr>
          </a:lstStyle>
          <a:p>
            <a:pPr>
              <a:defRPr/>
            </a:pPr>
            <a:endParaRPr lang="en-US"/>
          </a:p>
        </p:txBody>
      </p:sp>
      <p:sp>
        <p:nvSpPr>
          <p:cNvPr id="4" name="Footer Placeholder 3"/>
          <p:cNvSpPr>
            <a:spLocks noGrp="1"/>
          </p:cNvSpPr>
          <p:nvPr>
            <p:ph type="ftr" sz="quarter" idx="2"/>
          </p:nvPr>
        </p:nvSpPr>
        <p:spPr>
          <a:xfrm>
            <a:off x="0" y="8902700"/>
            <a:ext cx="3038475" cy="468313"/>
          </a:xfrm>
          <a:prstGeom prst="rect">
            <a:avLst/>
          </a:prstGeom>
        </p:spPr>
        <p:txBody>
          <a:bodyPr vert="horz" lIns="93616" tIns="46808" rIns="93616" bIns="46808"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902700"/>
            <a:ext cx="3038475" cy="468313"/>
          </a:xfrm>
          <a:prstGeom prst="rect">
            <a:avLst/>
          </a:prstGeom>
        </p:spPr>
        <p:txBody>
          <a:bodyPr vert="horz" lIns="93616" tIns="46808" rIns="93616" bIns="46808" rtlCol="0" anchor="b"/>
          <a:lstStyle>
            <a:lvl1pPr algn="r" fontAlgn="auto">
              <a:spcBef>
                <a:spcPts val="0"/>
              </a:spcBef>
              <a:spcAft>
                <a:spcPts val="0"/>
              </a:spcAft>
              <a:defRPr sz="1200">
                <a:latin typeface="+mn-lt"/>
                <a:cs typeface="+mn-cs"/>
              </a:defRPr>
            </a:lvl1pPr>
          </a:lstStyle>
          <a:p>
            <a:pPr>
              <a:defRPr/>
            </a:pPr>
            <a:fld id="{56F78B0E-946F-4FD6-9AD6-90269BF85DFA}" type="slidenum">
              <a:rPr lang="en-US"/>
              <a:pPr>
                <a:defRPr/>
              </a:pPr>
              <a:t>‹#›</a:t>
            </a:fld>
            <a:endParaRPr lang="en-US" dirty="0"/>
          </a:p>
        </p:txBody>
      </p:sp>
    </p:spTree>
    <p:extLst>
      <p:ext uri="{BB962C8B-B14F-4D97-AF65-F5344CB8AC3E}">
        <p14:creationId xmlns:p14="http://schemas.microsoft.com/office/powerpoint/2010/main" val="5781486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62050" y="703263"/>
            <a:ext cx="4686300" cy="3514725"/>
          </a:xfrm>
          <a:prstGeom prst="rect">
            <a:avLst/>
          </a:prstGeom>
          <a:noFill/>
          <a:ln w="12700">
            <a:solidFill>
              <a:prstClr val="black"/>
            </a:solidFill>
          </a:ln>
        </p:spPr>
        <p:txBody>
          <a:bodyPr vert="horz" lIns="93616" tIns="46808" rIns="93616" bIns="46808" rtlCol="0" anchor="ctr"/>
          <a:lstStyle/>
          <a:p>
            <a:pPr lvl="0"/>
            <a:endParaRPr lang="en-US" noProof="0" dirty="0"/>
          </a:p>
        </p:txBody>
      </p:sp>
      <p:sp>
        <p:nvSpPr>
          <p:cNvPr id="5" name="Notes Placeholder 4"/>
          <p:cNvSpPr>
            <a:spLocks noGrp="1"/>
          </p:cNvSpPr>
          <p:nvPr>
            <p:ph type="body" sz="quarter" idx="3"/>
          </p:nvPr>
        </p:nvSpPr>
        <p:spPr>
          <a:xfrm>
            <a:off x="701675" y="4451350"/>
            <a:ext cx="5607050" cy="4217988"/>
          </a:xfrm>
          <a:prstGeom prst="rect">
            <a:avLst/>
          </a:prstGeom>
        </p:spPr>
        <p:txBody>
          <a:bodyPr vert="horz" lIns="93616" tIns="46808" rIns="93616" bIns="468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38475" cy="468313"/>
          </a:xfrm>
          <a:prstGeom prst="rect">
            <a:avLst/>
          </a:prstGeom>
        </p:spPr>
        <p:txBody>
          <a:bodyPr vert="horz" lIns="93616" tIns="46808" rIns="93616" bIns="4680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902700"/>
            <a:ext cx="3038475" cy="468313"/>
          </a:xfrm>
          <a:prstGeom prst="rect">
            <a:avLst/>
          </a:prstGeom>
        </p:spPr>
        <p:txBody>
          <a:bodyPr vert="horz" lIns="93616" tIns="46808" rIns="93616" bIns="46808" rtlCol="0" anchor="b"/>
          <a:lstStyle>
            <a:lvl1pPr algn="r" fontAlgn="auto">
              <a:spcBef>
                <a:spcPts val="0"/>
              </a:spcBef>
              <a:spcAft>
                <a:spcPts val="0"/>
              </a:spcAft>
              <a:defRPr sz="1200">
                <a:latin typeface="+mn-lt"/>
                <a:cs typeface="+mn-cs"/>
              </a:defRPr>
            </a:lvl1pPr>
          </a:lstStyle>
          <a:p>
            <a:pPr>
              <a:defRPr/>
            </a:pPr>
            <a:fld id="{6615D9D3-E111-443C-97BB-5EB930934CAD}" type="slidenum">
              <a:rPr lang="en-US"/>
              <a:pPr>
                <a:defRPr/>
              </a:pPr>
              <a:t>‹#›</a:t>
            </a:fld>
            <a:endParaRPr lang="en-US" dirty="0"/>
          </a:p>
        </p:txBody>
      </p:sp>
    </p:spTree>
    <p:extLst>
      <p:ext uri="{BB962C8B-B14F-4D97-AF65-F5344CB8AC3E}">
        <p14:creationId xmlns:p14="http://schemas.microsoft.com/office/powerpoint/2010/main" val="249740120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CE5DAA44-08F0-4B94-8B14-77F35A9F329C}" type="slidenum">
              <a:rPr lang="en-US"/>
              <a:pPr defTabSz="939413" fontAlgn="base">
                <a:spcBef>
                  <a:spcPct val="0"/>
                </a:spcBef>
                <a:spcAft>
                  <a:spcPct val="0"/>
                </a:spcAft>
                <a:defRPr/>
              </a:pPr>
              <a:t>1</a:t>
            </a:fld>
            <a:endParaRPr lang="en-US" dirty="0"/>
          </a:p>
        </p:txBody>
      </p:sp>
      <p:sp>
        <p:nvSpPr>
          <p:cNvPr id="81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2A9D86E9-A5DF-48B6-8ECB-A3508003F4D1}" type="slidenum">
              <a:rPr lang="en-US"/>
              <a:pPr defTabSz="939413" fontAlgn="base">
                <a:spcBef>
                  <a:spcPct val="0"/>
                </a:spcBef>
                <a:spcAft>
                  <a:spcPct val="0"/>
                </a:spcAft>
                <a:defRPr/>
              </a:pPr>
              <a:t>16</a:t>
            </a:fld>
            <a:endParaRPr lang="en-US" dirty="0"/>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15BE5F4F-8517-4478-949E-162BD24D3580}" type="slidenum">
              <a:rPr lang="en-US"/>
              <a:pPr defTabSz="939413" fontAlgn="base">
                <a:spcBef>
                  <a:spcPct val="0"/>
                </a:spcBef>
                <a:spcAft>
                  <a:spcPct val="0"/>
                </a:spcAft>
                <a:defRPr/>
              </a:pPr>
              <a:t>17</a:t>
            </a:fld>
            <a:endParaRPr lang="en-US" dirty="0"/>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E2228685-A971-4C00-AE91-6DC759576D3B}" type="slidenum">
              <a:rPr lang="en-US"/>
              <a:pPr defTabSz="939413" fontAlgn="base">
                <a:spcBef>
                  <a:spcPct val="0"/>
                </a:spcBef>
                <a:spcAft>
                  <a:spcPct val="0"/>
                </a:spcAft>
                <a:defRPr/>
              </a:pPr>
              <a:t>18</a:t>
            </a:fld>
            <a:endParaRPr lang="en-US" dirty="0"/>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849EB305-4EFF-4292-BE91-B115E93D474B}" type="slidenum">
              <a:rPr lang="en-US"/>
              <a:pPr defTabSz="939413" fontAlgn="base">
                <a:spcBef>
                  <a:spcPct val="0"/>
                </a:spcBef>
                <a:spcAft>
                  <a:spcPct val="0"/>
                </a:spcAft>
                <a:defRPr/>
              </a:pPr>
              <a:t>19</a:t>
            </a:fld>
            <a:endParaRPr lang="en-US" dirty="0"/>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5BDD5225-40A4-48D2-BAE1-04CDDB94EFA9}" type="slidenum">
              <a:rPr lang="en-US"/>
              <a:pPr defTabSz="939413" fontAlgn="base">
                <a:spcBef>
                  <a:spcPct val="0"/>
                </a:spcBef>
                <a:spcAft>
                  <a:spcPct val="0"/>
                </a:spcAft>
                <a:defRPr/>
              </a:pPr>
              <a:t>20</a:t>
            </a:fld>
            <a:endParaRPr lang="en-US" dirty="0"/>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75A6FB64-4024-44E4-B262-D5FC3493B506}" type="slidenum">
              <a:rPr lang="en-US"/>
              <a:pPr defTabSz="939413" fontAlgn="base">
                <a:spcBef>
                  <a:spcPct val="0"/>
                </a:spcBef>
                <a:spcAft>
                  <a:spcPct val="0"/>
                </a:spcAft>
                <a:defRPr/>
              </a:pPr>
              <a:t>21</a:t>
            </a:fld>
            <a:endParaRPr lang="en-US" dirty="0"/>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704CFB5E-9D67-4516-BE99-BEB2A8129BBA}" type="slidenum">
              <a:rPr lang="en-US"/>
              <a:pPr defTabSz="939413" fontAlgn="base">
                <a:spcBef>
                  <a:spcPct val="0"/>
                </a:spcBef>
                <a:spcAft>
                  <a:spcPct val="0"/>
                </a:spcAft>
                <a:defRPr/>
              </a:pPr>
              <a:t>22</a:t>
            </a:fld>
            <a:endParaRPr lang="en-US" dirty="0"/>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A058CD91-FD0B-4B2B-B067-39E47609D541}" type="slidenum">
              <a:rPr lang="en-US"/>
              <a:pPr defTabSz="939413" fontAlgn="base">
                <a:spcBef>
                  <a:spcPct val="0"/>
                </a:spcBef>
                <a:spcAft>
                  <a:spcPct val="0"/>
                </a:spcAft>
                <a:defRPr/>
              </a:pPr>
              <a:t>23</a:t>
            </a:fld>
            <a:endParaRPr lang="en-US" dirty="0"/>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B6B14A5F-AB13-4920-92D5-4DDAB5C6668B}" type="slidenum">
              <a:rPr lang="en-US"/>
              <a:pPr defTabSz="939413" fontAlgn="base">
                <a:spcBef>
                  <a:spcPct val="0"/>
                </a:spcBef>
                <a:spcAft>
                  <a:spcPct val="0"/>
                </a:spcAft>
                <a:defRPr/>
              </a:pPr>
              <a:t>24</a:t>
            </a:fld>
            <a:endParaRPr lang="en-US" dirty="0"/>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p:txBody>
          <a:bodyPr/>
          <a:lstStyle/>
          <a:p>
            <a:pPr defTabSz="939391">
              <a:defRPr/>
            </a:pPr>
            <a:fld id="{CC78C6B0-BF17-4FA3-929B-F436938A89B2}" type="slidenum">
              <a:rPr lang="en-US" smtClean="0"/>
              <a:pPr defTabSz="939391">
                <a:defRPr/>
              </a:pPr>
              <a:t>25</a:t>
            </a:fld>
            <a:endParaRPr lang="en-US" dirty="0" smtClean="0"/>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7F962E3C-B181-4927-B41A-C686C41E34E9}" type="slidenum">
              <a:rPr lang="en-US"/>
              <a:pPr defTabSz="939413" fontAlgn="base">
                <a:spcBef>
                  <a:spcPct val="0"/>
                </a:spcBef>
                <a:spcAft>
                  <a:spcPct val="0"/>
                </a:spcAft>
                <a:defRPr/>
              </a:pPr>
              <a:t>2</a:t>
            </a:fld>
            <a:endParaRPr lang="en-US" dirty="0"/>
          </a:p>
        </p:txBody>
      </p:sp>
      <p:sp>
        <p:nvSpPr>
          <p:cNvPr id="102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p:txBody>
          <a:bodyPr/>
          <a:lstStyle/>
          <a:p>
            <a:pPr defTabSz="939391">
              <a:defRPr/>
            </a:pPr>
            <a:fld id="{7301B269-26B2-4041-AC7B-E9ABD0F35907}" type="slidenum">
              <a:rPr lang="en-US" smtClean="0"/>
              <a:pPr defTabSz="939391">
                <a:defRPr/>
              </a:pPr>
              <a:t>26</a:t>
            </a:fld>
            <a:endParaRPr lang="en-US" dirty="0" smtClean="0"/>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p:txBody>
          <a:bodyPr/>
          <a:lstStyle/>
          <a:p>
            <a:pPr defTabSz="939391">
              <a:defRPr/>
            </a:pPr>
            <a:fld id="{F5A39A10-E172-40D4-83BB-27FEEEE89002}" type="slidenum">
              <a:rPr lang="en-US" smtClean="0"/>
              <a:pPr defTabSz="939391">
                <a:defRPr/>
              </a:pPr>
              <a:t>27</a:t>
            </a:fld>
            <a:endParaRPr lang="en-US" dirty="0" smtClean="0"/>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p:txBody>
          <a:bodyPr/>
          <a:lstStyle/>
          <a:p>
            <a:pPr defTabSz="939391">
              <a:defRPr/>
            </a:pPr>
            <a:fld id="{1E594EDD-287F-4FCA-8420-F22384BAFA4D}" type="slidenum">
              <a:rPr lang="en-US" smtClean="0"/>
              <a:pPr defTabSz="939391">
                <a:defRPr/>
              </a:pPr>
              <a:t>28</a:t>
            </a:fld>
            <a:endParaRPr lang="en-US" dirty="0" smtClean="0"/>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p:txBody>
          <a:bodyPr/>
          <a:lstStyle/>
          <a:p>
            <a:pPr defTabSz="939391">
              <a:defRPr/>
            </a:pPr>
            <a:fld id="{4550DE0D-E3DD-40A0-8CD3-D38E2DD542AB}" type="slidenum">
              <a:rPr lang="en-US" smtClean="0"/>
              <a:pPr defTabSz="939391">
                <a:defRPr/>
              </a:pPr>
              <a:t>29</a:t>
            </a:fld>
            <a:endParaRPr lang="en-US" dirty="0" smtClean="0"/>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p:txBody>
          <a:bodyPr/>
          <a:lstStyle/>
          <a:p>
            <a:pPr defTabSz="939391">
              <a:defRPr/>
            </a:pPr>
            <a:fld id="{5901D0C9-CE1D-48C4-BA4A-69682EAC437E}" type="slidenum">
              <a:rPr lang="en-US" smtClean="0"/>
              <a:pPr defTabSz="939391">
                <a:defRPr/>
              </a:pPr>
              <a:t>30</a:t>
            </a:fld>
            <a:endParaRPr lang="en-US" dirty="0" smtClean="0"/>
          </a:p>
        </p:txBody>
      </p:sp>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p:txBody>
          <a:bodyPr/>
          <a:lstStyle/>
          <a:p>
            <a:pPr defTabSz="939391">
              <a:defRPr/>
            </a:pPr>
            <a:fld id="{C41A7965-8F06-4C84-9110-CDF48F0E20D9}" type="slidenum">
              <a:rPr lang="en-US" smtClean="0"/>
              <a:pPr defTabSz="939391">
                <a:defRPr/>
              </a:pPr>
              <a:t>31</a:t>
            </a:fld>
            <a:endParaRPr lang="en-US" dirty="0" smtClean="0"/>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p:txBody>
          <a:bodyPr/>
          <a:lstStyle/>
          <a:p>
            <a:pPr defTabSz="939391">
              <a:defRPr/>
            </a:pPr>
            <a:fld id="{9452BF0E-1523-45AB-8358-6702D59744B1}" type="slidenum">
              <a:rPr lang="en-US" smtClean="0"/>
              <a:pPr defTabSz="939391">
                <a:defRPr/>
              </a:pPr>
              <a:t>32</a:t>
            </a:fld>
            <a:endParaRPr lang="en-US" dirty="0" smtClean="0"/>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p:txBody>
          <a:bodyPr/>
          <a:lstStyle/>
          <a:p>
            <a:pPr defTabSz="939391">
              <a:defRPr/>
            </a:pPr>
            <a:fld id="{B000F7B5-565B-465E-97B9-AA0BB22F3FE4}" type="slidenum">
              <a:rPr lang="en-US" smtClean="0"/>
              <a:pPr defTabSz="939391">
                <a:defRPr/>
              </a:pPr>
              <a:t>33</a:t>
            </a:fld>
            <a:endParaRPr lang="en-US" dirty="0" smtClean="0"/>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p:txBody>
          <a:bodyPr/>
          <a:lstStyle/>
          <a:p>
            <a:pPr defTabSz="939391">
              <a:defRPr/>
            </a:pPr>
            <a:fld id="{35AE8F16-7EDF-4AD2-9F04-0E34DC41A5B4}" type="slidenum">
              <a:rPr lang="en-US" smtClean="0"/>
              <a:pPr defTabSz="939391">
                <a:defRPr/>
              </a:pPr>
              <a:t>34</a:t>
            </a:fld>
            <a:endParaRPr lang="en-US" dirty="0" smtClean="0"/>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p:txBody>
          <a:bodyPr/>
          <a:lstStyle/>
          <a:p>
            <a:pPr defTabSz="939391">
              <a:defRPr/>
            </a:pPr>
            <a:fld id="{BBB38C40-9A2D-433B-9CEB-7D42968DFA55}" type="slidenum">
              <a:rPr lang="en-US" smtClean="0"/>
              <a:pPr defTabSz="939391">
                <a:defRPr/>
              </a:pPr>
              <a:t>35</a:t>
            </a:fld>
            <a:endParaRPr lang="en-US" dirty="0" smtClean="0"/>
          </a:p>
        </p:txBody>
      </p:sp>
      <p:sp>
        <p:nvSpPr>
          <p:cNvPr id="757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75692973-E2D2-4228-A6A9-7CBE8B9E4E4F}" type="slidenum">
              <a:rPr lang="en-US"/>
              <a:pPr defTabSz="939413" fontAlgn="base">
                <a:spcBef>
                  <a:spcPct val="0"/>
                </a:spcBef>
                <a:spcAft>
                  <a:spcPct val="0"/>
                </a:spcAft>
                <a:defRPr/>
              </a:pPr>
              <a:t>9</a:t>
            </a:fld>
            <a:endParaRPr lang="en-US" dirty="0"/>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2E414C82-FC01-4B42-878B-6DF8A1607361}" type="slidenum">
              <a:rPr lang="en-US"/>
              <a:pPr defTabSz="939413" fontAlgn="base">
                <a:spcBef>
                  <a:spcPct val="0"/>
                </a:spcBef>
                <a:spcAft>
                  <a:spcPct val="0"/>
                </a:spcAft>
                <a:defRPr/>
              </a:pPr>
              <a:t>10</a:t>
            </a:fld>
            <a:endParaRPr lang="en-US" dirty="0"/>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FBA5759C-A82D-45F2-BD5A-DA80CF10E0E0}" type="slidenum">
              <a:rPr lang="en-US"/>
              <a:pPr defTabSz="939413" fontAlgn="base">
                <a:spcBef>
                  <a:spcPct val="0"/>
                </a:spcBef>
                <a:spcAft>
                  <a:spcPct val="0"/>
                </a:spcAft>
                <a:defRPr/>
              </a:pPr>
              <a:t>11</a:t>
            </a:fld>
            <a:endParaRPr lang="en-US" dirty="0"/>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7EBDC784-DF55-4101-8FD1-9994B689D2CC}" type="slidenum">
              <a:rPr lang="en-US"/>
              <a:pPr defTabSz="939413" fontAlgn="base">
                <a:spcBef>
                  <a:spcPct val="0"/>
                </a:spcBef>
                <a:spcAft>
                  <a:spcPct val="0"/>
                </a:spcAft>
                <a:defRPr/>
              </a:pPr>
              <a:t>12</a:t>
            </a:fld>
            <a:endParaRPr lang="en-US" dirty="0"/>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200082D0-9371-4C2D-8432-36DC6A427238}" type="slidenum">
              <a:rPr lang="en-US"/>
              <a:pPr defTabSz="939413" fontAlgn="base">
                <a:spcBef>
                  <a:spcPct val="0"/>
                </a:spcBef>
                <a:spcAft>
                  <a:spcPct val="0"/>
                </a:spcAft>
                <a:defRPr/>
              </a:pPr>
              <a:t>13</a:t>
            </a:fld>
            <a:endParaRPr lang="en-US" dirty="0"/>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AB6B40BC-934B-4865-800D-7CE8CA0B4EB1}" type="slidenum">
              <a:rPr lang="en-US"/>
              <a:pPr defTabSz="939413" fontAlgn="base">
                <a:spcBef>
                  <a:spcPct val="0"/>
                </a:spcBef>
                <a:spcAft>
                  <a:spcPct val="0"/>
                </a:spcAft>
                <a:defRPr/>
              </a:pPr>
              <a:t>14</a:t>
            </a:fld>
            <a:endParaRPr lang="en-US" dirty="0"/>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39413" fontAlgn="base">
              <a:spcBef>
                <a:spcPct val="0"/>
              </a:spcBef>
              <a:spcAft>
                <a:spcPct val="0"/>
              </a:spcAft>
              <a:defRPr/>
            </a:pPr>
            <a:fld id="{4CB2A814-6040-4638-84FD-17B002C1CA9E}" type="slidenum">
              <a:rPr lang="en-US"/>
              <a:pPr defTabSz="939413" fontAlgn="base">
                <a:spcBef>
                  <a:spcPct val="0"/>
                </a:spcBef>
                <a:spcAft>
                  <a:spcPct val="0"/>
                </a:spcAft>
                <a:defRPr/>
              </a:pPr>
              <a:t>15</a:t>
            </a:fld>
            <a:endParaRPr lang="en-US" dirty="0"/>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7"/>
          <p:cNvSpPr txBox="1"/>
          <p:nvPr userDrawn="1"/>
        </p:nvSpPr>
        <p:spPr>
          <a:xfrm>
            <a:off x="119063" y="6350000"/>
            <a:ext cx="3124200" cy="246063"/>
          </a:xfrm>
          <a:prstGeom prst="rect">
            <a:avLst/>
          </a:prstGeom>
          <a:noFill/>
        </p:spPr>
        <p:txBody>
          <a:bodyPr>
            <a:spAutoFit/>
          </a:bodyPr>
          <a:lstStyle/>
          <a:p>
            <a:pPr fontAlgn="auto">
              <a:spcBef>
                <a:spcPts val="0"/>
              </a:spcBef>
              <a:spcAft>
                <a:spcPts val="0"/>
              </a:spcAft>
              <a:defRPr/>
            </a:pPr>
            <a:r>
              <a:rPr lang="en-US" sz="1000" dirty="0">
                <a:solidFill>
                  <a:schemeClr val="bg1"/>
                </a:solidFill>
                <a:latin typeface="Arial" pitchFamily="34" charset="0"/>
                <a:cs typeface="Arial" pitchFamily="34" charset="0"/>
              </a:rPr>
              <a:t>License No. 0451271</a:t>
            </a:r>
          </a:p>
        </p:txBody>
      </p:sp>
      <p:grpSp>
        <p:nvGrpSpPr>
          <p:cNvPr id="5" name="Group 10"/>
          <p:cNvGrpSpPr>
            <a:grpSpLocks/>
          </p:cNvGrpSpPr>
          <p:nvPr userDrawn="1"/>
        </p:nvGrpSpPr>
        <p:grpSpPr bwMode="auto">
          <a:xfrm>
            <a:off x="7031038" y="6156325"/>
            <a:ext cx="2020887" cy="658813"/>
            <a:chOff x="7031038" y="6155912"/>
            <a:chExt cx="2020887" cy="659226"/>
          </a:xfrm>
        </p:grpSpPr>
        <p:sp>
          <p:nvSpPr>
            <p:cNvPr id="6" name="TextBox 8"/>
            <p:cNvSpPr txBox="1"/>
            <p:nvPr userDrawn="1"/>
          </p:nvSpPr>
          <p:spPr bwMode="auto">
            <a:xfrm>
              <a:off x="7031038" y="6564156"/>
              <a:ext cx="2020887" cy="250982"/>
            </a:xfrm>
            <a:prstGeom prst="rect">
              <a:avLst/>
            </a:prstGeom>
            <a:noFill/>
          </p:spPr>
          <p:txBody>
            <a:bodyPr>
              <a:spAutoFit/>
            </a:bodyPr>
            <a:lstStyle/>
            <a:p>
              <a:pPr algn="ctr" fontAlgn="auto">
                <a:spcBef>
                  <a:spcPts val="0"/>
                </a:spcBef>
                <a:spcAft>
                  <a:spcPts val="0"/>
                </a:spcAft>
                <a:defRPr/>
              </a:pPr>
              <a:r>
                <a:rPr lang="en-US" sz="1025" i="1" dirty="0">
                  <a:solidFill>
                    <a:schemeClr val="bg1"/>
                  </a:solidFill>
                  <a:latin typeface="Garamond" pitchFamily="18" charset="0"/>
                  <a:cs typeface="Arial" pitchFamily="34" charset="0"/>
                </a:rPr>
                <a:t>Innovative Solutions. Enduring Principles.</a:t>
              </a:r>
            </a:p>
          </p:txBody>
        </p:sp>
        <p:pic>
          <p:nvPicPr>
            <p:cNvPr id="7" name="Picture 2"/>
            <p:cNvPicPr>
              <a:picLocks noChangeAspect="1" noChangeArrowheads="1"/>
            </p:cNvPicPr>
            <p:nvPr userDrawn="1"/>
          </p:nvPicPr>
          <p:blipFill>
            <a:blip r:embed="rId3" cstate="print"/>
            <a:srcRect/>
            <a:stretch>
              <a:fillRect/>
            </a:stretch>
          </p:blipFill>
          <p:spPr bwMode="auto">
            <a:xfrm>
              <a:off x="7550575" y="6155912"/>
              <a:ext cx="981812" cy="423638"/>
            </a:xfrm>
            <a:prstGeom prst="rect">
              <a:avLst/>
            </a:prstGeom>
            <a:noFill/>
            <a:ln w="9525">
              <a:noFill/>
              <a:miter lim="800000"/>
              <a:headEnd/>
              <a:tailEnd/>
            </a:ln>
          </p:spPr>
        </p:pic>
      </p:grpSp>
      <p:sp>
        <p:nvSpPr>
          <p:cNvPr id="2" name="Title 1"/>
          <p:cNvSpPr>
            <a:spLocks noGrp="1"/>
          </p:cNvSpPr>
          <p:nvPr>
            <p:ph type="ctrTitle"/>
          </p:nvPr>
        </p:nvSpPr>
        <p:spPr>
          <a:xfrm>
            <a:off x="685800" y="2590800"/>
            <a:ext cx="7772400" cy="1009650"/>
          </a:xfrm>
        </p:spPr>
        <p:txBody>
          <a:bodyPr/>
          <a:lstStyle>
            <a:lvl1pPr algn="ct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7"/>
          <p:cNvSpPr txBox="1"/>
          <p:nvPr userDrawn="1"/>
        </p:nvSpPr>
        <p:spPr>
          <a:xfrm>
            <a:off x="119063" y="6350000"/>
            <a:ext cx="3124200" cy="246063"/>
          </a:xfrm>
          <a:prstGeom prst="rect">
            <a:avLst/>
          </a:prstGeom>
          <a:noFill/>
        </p:spPr>
        <p:txBody>
          <a:bodyPr>
            <a:spAutoFit/>
          </a:bodyPr>
          <a:lstStyle/>
          <a:p>
            <a:pPr fontAlgn="auto">
              <a:spcBef>
                <a:spcPts val="0"/>
              </a:spcBef>
              <a:spcAft>
                <a:spcPts val="0"/>
              </a:spcAft>
              <a:defRPr/>
            </a:pPr>
            <a:r>
              <a:rPr lang="en-US" sz="1000" dirty="0">
                <a:solidFill>
                  <a:schemeClr val="bg1"/>
                </a:solidFill>
                <a:latin typeface="Arial" pitchFamily="34" charset="0"/>
                <a:cs typeface="Arial" pitchFamily="34" charset="0"/>
              </a:rPr>
              <a:t>License No. 0451271</a:t>
            </a:r>
          </a:p>
        </p:txBody>
      </p:sp>
      <p:grpSp>
        <p:nvGrpSpPr>
          <p:cNvPr id="5" name="Group 10"/>
          <p:cNvGrpSpPr>
            <a:grpSpLocks/>
          </p:cNvGrpSpPr>
          <p:nvPr userDrawn="1"/>
        </p:nvGrpSpPr>
        <p:grpSpPr bwMode="auto">
          <a:xfrm>
            <a:off x="7031038" y="6156325"/>
            <a:ext cx="2020887" cy="658813"/>
            <a:chOff x="7031038" y="6155912"/>
            <a:chExt cx="2020887" cy="659226"/>
          </a:xfrm>
        </p:grpSpPr>
        <p:sp>
          <p:nvSpPr>
            <p:cNvPr id="6" name="TextBox 8"/>
            <p:cNvSpPr txBox="1"/>
            <p:nvPr userDrawn="1"/>
          </p:nvSpPr>
          <p:spPr bwMode="auto">
            <a:xfrm>
              <a:off x="7031038" y="6564156"/>
              <a:ext cx="2020887" cy="250982"/>
            </a:xfrm>
            <a:prstGeom prst="rect">
              <a:avLst/>
            </a:prstGeom>
            <a:noFill/>
          </p:spPr>
          <p:txBody>
            <a:bodyPr>
              <a:spAutoFit/>
            </a:bodyPr>
            <a:lstStyle/>
            <a:p>
              <a:pPr algn="ctr" fontAlgn="auto">
                <a:spcBef>
                  <a:spcPts val="0"/>
                </a:spcBef>
                <a:spcAft>
                  <a:spcPts val="0"/>
                </a:spcAft>
                <a:defRPr/>
              </a:pPr>
              <a:r>
                <a:rPr lang="en-US" sz="1025" i="1" dirty="0">
                  <a:solidFill>
                    <a:schemeClr val="bg1"/>
                  </a:solidFill>
                  <a:latin typeface="Garamond" pitchFamily="18" charset="0"/>
                  <a:cs typeface="Arial" pitchFamily="34" charset="0"/>
                </a:rPr>
                <a:t>Innovative Solutions. Enduring Principles.</a:t>
              </a:r>
            </a:p>
          </p:txBody>
        </p:sp>
        <p:pic>
          <p:nvPicPr>
            <p:cNvPr id="7" name="Picture 2"/>
            <p:cNvPicPr>
              <a:picLocks noChangeAspect="1" noChangeArrowheads="1"/>
            </p:cNvPicPr>
            <p:nvPr userDrawn="1"/>
          </p:nvPicPr>
          <p:blipFill>
            <a:blip r:embed="rId2" cstate="print"/>
            <a:srcRect/>
            <a:stretch>
              <a:fillRect/>
            </a:stretch>
          </p:blipFill>
          <p:spPr bwMode="auto">
            <a:xfrm>
              <a:off x="7550575" y="6155912"/>
              <a:ext cx="981812" cy="423638"/>
            </a:xfrm>
            <a:prstGeom prst="rect">
              <a:avLst/>
            </a:prstGeom>
            <a:noFill/>
            <a:ln w="9525">
              <a:noFill/>
              <a:miter lim="800000"/>
              <a:headEnd/>
              <a:tailEnd/>
            </a:ln>
          </p:spPr>
        </p:pic>
      </p:grpSp>
      <p:sp>
        <p:nvSpPr>
          <p:cNvPr id="8" name="TextBox 7"/>
          <p:cNvSpPr txBox="1"/>
          <p:nvPr userDrawn="1"/>
        </p:nvSpPr>
        <p:spPr>
          <a:xfrm>
            <a:off x="4229100" y="6350000"/>
            <a:ext cx="685800" cy="246063"/>
          </a:xfrm>
          <a:prstGeom prst="rect">
            <a:avLst/>
          </a:prstGeom>
          <a:noFill/>
        </p:spPr>
        <p:txBody>
          <a:bodyPr>
            <a:spAutoFit/>
          </a:bodyPr>
          <a:lstStyle/>
          <a:p>
            <a:pPr algn="ctr">
              <a:defRPr/>
            </a:pPr>
            <a:fld id="{9F632B9B-9D8A-4BE4-91BD-C73766EFC127}" type="slidenum">
              <a:rPr lang="en-US" sz="1000" b="1">
                <a:solidFill>
                  <a:schemeClr val="bg1"/>
                </a:solidFill>
              </a:rPr>
              <a:pPr algn="ctr">
                <a:defRPr/>
              </a:pPr>
              <a:t>‹#›</a:t>
            </a:fld>
            <a:endParaRPr lang="en-US" sz="1000" b="1">
              <a:solidFill>
                <a:schemeClr val="bg1"/>
              </a:solidFill>
            </a:endParaRPr>
          </a:p>
        </p:txBody>
      </p:sp>
      <p:sp>
        <p:nvSpPr>
          <p:cNvPr id="2" name="Title 1"/>
          <p:cNvSpPr>
            <a:spLocks noGrp="1"/>
          </p:cNvSpPr>
          <p:nvPr>
            <p:ph type="title"/>
          </p:nvPr>
        </p:nvSpPr>
        <p:spPr>
          <a:xfrm>
            <a:off x="457200" y="99501"/>
            <a:ext cx="8229600" cy="503238"/>
          </a:xfrm>
        </p:spPr>
        <p:txBody>
          <a:bodyPr/>
          <a:lstStyle>
            <a:lvl1pPr>
              <a:defRPr sz="3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0"/>
              </a:spcBef>
              <a:spcAft>
                <a:spcPts val="1200"/>
              </a:spcAft>
              <a:defRPr/>
            </a:lvl1pPr>
            <a:lvl2pPr>
              <a:spcBef>
                <a:spcPts val="0"/>
              </a:spcBef>
              <a:spcAft>
                <a:spcPts val="1200"/>
              </a:spcAft>
              <a:defRPr/>
            </a:lvl2pPr>
            <a:lvl3pPr>
              <a:spcBef>
                <a:spcPts val="0"/>
              </a:spcBef>
              <a:spcAft>
                <a:spcPts val="1200"/>
              </a:spcAft>
              <a:buSzPct val="75000"/>
              <a:buFont typeface="Wingdings" pitchFamily="2" charset="2"/>
              <a:buChar char="§"/>
              <a:defRPr/>
            </a:lvl3pPr>
            <a:lvl4pPr>
              <a:spcBef>
                <a:spcPts val="0"/>
              </a:spcBef>
              <a:spcAft>
                <a:spcPts val="1200"/>
              </a:spcAft>
              <a:defRPr/>
            </a:lvl4pPr>
            <a:lvl5pPr>
              <a:spcBef>
                <a:spcPts val="0"/>
              </a:spcBef>
              <a:spcAft>
                <a:spcPts val="12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7"/>
          <p:cNvSpPr txBox="1"/>
          <p:nvPr userDrawn="1"/>
        </p:nvSpPr>
        <p:spPr>
          <a:xfrm>
            <a:off x="119063" y="6350000"/>
            <a:ext cx="3124200" cy="246063"/>
          </a:xfrm>
          <a:prstGeom prst="rect">
            <a:avLst/>
          </a:prstGeom>
          <a:noFill/>
        </p:spPr>
        <p:txBody>
          <a:bodyPr>
            <a:spAutoFit/>
          </a:bodyPr>
          <a:lstStyle/>
          <a:p>
            <a:pPr fontAlgn="auto">
              <a:spcBef>
                <a:spcPts val="0"/>
              </a:spcBef>
              <a:spcAft>
                <a:spcPts val="0"/>
              </a:spcAft>
              <a:defRPr/>
            </a:pPr>
            <a:r>
              <a:rPr lang="en-US" sz="1000" dirty="0">
                <a:solidFill>
                  <a:schemeClr val="bg1"/>
                </a:solidFill>
                <a:latin typeface="Arial" pitchFamily="34" charset="0"/>
                <a:cs typeface="Arial" pitchFamily="34" charset="0"/>
              </a:rPr>
              <a:t>License No. 0451271</a:t>
            </a:r>
          </a:p>
        </p:txBody>
      </p:sp>
      <p:grpSp>
        <p:nvGrpSpPr>
          <p:cNvPr id="6" name="Group 10"/>
          <p:cNvGrpSpPr>
            <a:grpSpLocks/>
          </p:cNvGrpSpPr>
          <p:nvPr userDrawn="1"/>
        </p:nvGrpSpPr>
        <p:grpSpPr bwMode="auto">
          <a:xfrm>
            <a:off x="7031038" y="6156325"/>
            <a:ext cx="2020887" cy="658813"/>
            <a:chOff x="7031038" y="6155912"/>
            <a:chExt cx="2020887" cy="659226"/>
          </a:xfrm>
        </p:grpSpPr>
        <p:sp>
          <p:nvSpPr>
            <p:cNvPr id="7" name="TextBox 8"/>
            <p:cNvSpPr txBox="1"/>
            <p:nvPr userDrawn="1"/>
          </p:nvSpPr>
          <p:spPr bwMode="auto">
            <a:xfrm>
              <a:off x="7031038" y="6564156"/>
              <a:ext cx="2020887" cy="250982"/>
            </a:xfrm>
            <a:prstGeom prst="rect">
              <a:avLst/>
            </a:prstGeom>
            <a:noFill/>
          </p:spPr>
          <p:txBody>
            <a:bodyPr>
              <a:spAutoFit/>
            </a:bodyPr>
            <a:lstStyle/>
            <a:p>
              <a:pPr algn="ctr" fontAlgn="auto">
                <a:spcBef>
                  <a:spcPts val="0"/>
                </a:spcBef>
                <a:spcAft>
                  <a:spcPts val="0"/>
                </a:spcAft>
                <a:defRPr/>
              </a:pPr>
              <a:r>
                <a:rPr lang="en-US" sz="1025" i="1" dirty="0">
                  <a:solidFill>
                    <a:schemeClr val="bg1"/>
                  </a:solidFill>
                  <a:latin typeface="Garamond" pitchFamily="18" charset="0"/>
                  <a:cs typeface="Arial" pitchFamily="34" charset="0"/>
                </a:rPr>
                <a:t>Innovative Solutions. Enduring Principles.</a:t>
              </a:r>
            </a:p>
          </p:txBody>
        </p:sp>
        <p:pic>
          <p:nvPicPr>
            <p:cNvPr id="8" name="Picture 2"/>
            <p:cNvPicPr>
              <a:picLocks noChangeAspect="1" noChangeArrowheads="1"/>
            </p:cNvPicPr>
            <p:nvPr userDrawn="1"/>
          </p:nvPicPr>
          <p:blipFill>
            <a:blip r:embed="rId2" cstate="print"/>
            <a:srcRect/>
            <a:stretch>
              <a:fillRect/>
            </a:stretch>
          </p:blipFill>
          <p:spPr bwMode="auto">
            <a:xfrm>
              <a:off x="7550575" y="6155912"/>
              <a:ext cx="981812" cy="423638"/>
            </a:xfrm>
            <a:prstGeom prst="rect">
              <a:avLst/>
            </a:prstGeom>
            <a:noFill/>
            <a:ln w="9525">
              <a:noFill/>
              <a:miter lim="800000"/>
              <a:headEnd/>
              <a:tailEnd/>
            </a:ln>
          </p:spPr>
        </p:pic>
      </p:grpSp>
      <p:sp>
        <p:nvSpPr>
          <p:cNvPr id="9" name="TextBox 8"/>
          <p:cNvSpPr txBox="1"/>
          <p:nvPr userDrawn="1"/>
        </p:nvSpPr>
        <p:spPr>
          <a:xfrm>
            <a:off x="4229100" y="6350000"/>
            <a:ext cx="685800" cy="246063"/>
          </a:xfrm>
          <a:prstGeom prst="rect">
            <a:avLst/>
          </a:prstGeom>
          <a:noFill/>
        </p:spPr>
        <p:txBody>
          <a:bodyPr>
            <a:spAutoFit/>
          </a:bodyPr>
          <a:lstStyle/>
          <a:p>
            <a:pPr algn="ctr" fontAlgn="auto">
              <a:spcBef>
                <a:spcPts val="0"/>
              </a:spcBef>
              <a:spcAft>
                <a:spcPts val="0"/>
              </a:spcAft>
              <a:defRPr/>
            </a:pPr>
            <a:fld id="{82630D66-3010-4019-AC6B-EF8F0ADE001B}" type="slidenum">
              <a:rPr lang="en-US" sz="1000">
                <a:solidFill>
                  <a:schemeClr val="bg1"/>
                </a:solidFill>
                <a:latin typeface="Arial" pitchFamily="34" charset="0"/>
                <a:cs typeface="Arial" pitchFamily="34" charset="0"/>
              </a:rPr>
              <a:pPr algn="ctr" fontAlgn="auto">
                <a:spcBef>
                  <a:spcPts val="0"/>
                </a:spcBef>
                <a:spcAft>
                  <a:spcPts val="0"/>
                </a:spcAft>
                <a:defRPr/>
              </a:pPr>
              <a:t>‹#›</a:t>
            </a:fld>
            <a:endParaRPr lang="en-US" sz="1000" dirty="0">
              <a:solidFill>
                <a:schemeClr val="bg1"/>
              </a:solidFill>
              <a:latin typeface="Arial" pitchFamily="34" charset="0"/>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9144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hf sldNum="0" hdr="0" ftr="0" dt="0"/>
  <p:txStyles>
    <p:titleStyle>
      <a:lvl1pPr algn="l" rtl="0" eaLnBrk="0" fontAlgn="base" hangingPunct="0">
        <a:spcBef>
          <a:spcPct val="0"/>
        </a:spcBef>
        <a:spcAft>
          <a:spcPct val="0"/>
        </a:spcAft>
        <a:defRPr sz="3200" kern="1200">
          <a:solidFill>
            <a:srgbClr val="7C2230"/>
          </a:solidFill>
          <a:latin typeface="+mj-lt"/>
          <a:ea typeface="+mj-ea"/>
          <a:cs typeface="+mj-cs"/>
        </a:defRPr>
      </a:lvl1pPr>
      <a:lvl2pPr algn="l" rtl="0" eaLnBrk="0" fontAlgn="base" hangingPunct="0">
        <a:spcBef>
          <a:spcPct val="0"/>
        </a:spcBef>
        <a:spcAft>
          <a:spcPct val="0"/>
        </a:spcAft>
        <a:defRPr sz="3200">
          <a:solidFill>
            <a:srgbClr val="7C2230"/>
          </a:solidFill>
          <a:latin typeface="Arial" charset="0"/>
          <a:cs typeface="Arial" charset="0"/>
        </a:defRPr>
      </a:lvl2pPr>
      <a:lvl3pPr algn="l" rtl="0" eaLnBrk="0" fontAlgn="base" hangingPunct="0">
        <a:spcBef>
          <a:spcPct val="0"/>
        </a:spcBef>
        <a:spcAft>
          <a:spcPct val="0"/>
        </a:spcAft>
        <a:defRPr sz="3200">
          <a:solidFill>
            <a:srgbClr val="7C2230"/>
          </a:solidFill>
          <a:latin typeface="Arial" charset="0"/>
          <a:cs typeface="Arial" charset="0"/>
        </a:defRPr>
      </a:lvl3pPr>
      <a:lvl4pPr algn="l" rtl="0" eaLnBrk="0" fontAlgn="base" hangingPunct="0">
        <a:spcBef>
          <a:spcPct val="0"/>
        </a:spcBef>
        <a:spcAft>
          <a:spcPct val="0"/>
        </a:spcAft>
        <a:defRPr sz="3200">
          <a:solidFill>
            <a:srgbClr val="7C2230"/>
          </a:solidFill>
          <a:latin typeface="Arial" charset="0"/>
          <a:cs typeface="Arial" charset="0"/>
        </a:defRPr>
      </a:lvl4pPr>
      <a:lvl5pPr algn="l" rtl="0" eaLnBrk="0" fontAlgn="base" hangingPunct="0">
        <a:spcBef>
          <a:spcPct val="0"/>
        </a:spcBef>
        <a:spcAft>
          <a:spcPct val="0"/>
        </a:spcAft>
        <a:defRPr sz="3200">
          <a:solidFill>
            <a:srgbClr val="7C2230"/>
          </a:solidFill>
          <a:latin typeface="Arial" charset="0"/>
          <a:cs typeface="Arial" charset="0"/>
        </a:defRPr>
      </a:lvl5pPr>
      <a:lvl6pPr marL="457200" algn="l" rtl="0" fontAlgn="base">
        <a:spcBef>
          <a:spcPct val="0"/>
        </a:spcBef>
        <a:spcAft>
          <a:spcPct val="0"/>
        </a:spcAft>
        <a:defRPr sz="3200">
          <a:solidFill>
            <a:srgbClr val="7C2230"/>
          </a:solidFill>
          <a:latin typeface="Arial" charset="0"/>
          <a:cs typeface="Arial" charset="0"/>
        </a:defRPr>
      </a:lvl6pPr>
      <a:lvl7pPr marL="914400" algn="l" rtl="0" fontAlgn="base">
        <a:spcBef>
          <a:spcPct val="0"/>
        </a:spcBef>
        <a:spcAft>
          <a:spcPct val="0"/>
        </a:spcAft>
        <a:defRPr sz="3200">
          <a:solidFill>
            <a:srgbClr val="7C2230"/>
          </a:solidFill>
          <a:latin typeface="Arial" charset="0"/>
          <a:cs typeface="Arial" charset="0"/>
        </a:defRPr>
      </a:lvl7pPr>
      <a:lvl8pPr marL="1371600" algn="l" rtl="0" fontAlgn="base">
        <a:spcBef>
          <a:spcPct val="0"/>
        </a:spcBef>
        <a:spcAft>
          <a:spcPct val="0"/>
        </a:spcAft>
        <a:defRPr sz="3200">
          <a:solidFill>
            <a:srgbClr val="7C2230"/>
          </a:solidFill>
          <a:latin typeface="Arial" charset="0"/>
          <a:cs typeface="Arial" charset="0"/>
        </a:defRPr>
      </a:lvl8pPr>
      <a:lvl9pPr marL="1828800" algn="l" rtl="0" fontAlgn="base">
        <a:spcBef>
          <a:spcPct val="0"/>
        </a:spcBef>
        <a:spcAft>
          <a:spcPct val="0"/>
        </a:spcAft>
        <a:defRPr sz="3200">
          <a:solidFill>
            <a:srgbClr val="7C223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59595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rgbClr val="595959"/>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400" kern="1200">
          <a:solidFill>
            <a:srgbClr val="595959"/>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4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a:spLocks noChangeArrowheads="1"/>
          </p:cNvSpPr>
          <p:nvPr/>
        </p:nvSpPr>
        <p:spPr bwMode="auto">
          <a:xfrm>
            <a:off x="0" y="2590800"/>
            <a:ext cx="9144000" cy="2987675"/>
          </a:xfrm>
          <a:prstGeom prst="rect">
            <a:avLst/>
          </a:prstGeom>
          <a:noFill/>
          <a:ln w="9525" algn="ctr">
            <a:noFill/>
            <a:miter lim="800000"/>
            <a:headEnd/>
            <a:tailEnd/>
          </a:ln>
        </p:spPr>
        <p:txBody>
          <a:bodyPr>
            <a:spAutoFit/>
          </a:bodyPr>
          <a:lstStyle/>
          <a:p>
            <a:pPr algn="ctr"/>
            <a:r>
              <a:rPr lang="en-US" sz="3200" i="1">
                <a:solidFill>
                  <a:srgbClr val="404040"/>
                </a:solidFill>
              </a:rPr>
              <a:t>San Luis Obispo Community College District</a:t>
            </a:r>
          </a:p>
          <a:p>
            <a:pPr algn="ctr"/>
            <a:endParaRPr lang="en-US" sz="4000" i="1">
              <a:solidFill>
                <a:srgbClr val="404040"/>
              </a:solidFill>
            </a:endParaRPr>
          </a:p>
          <a:p>
            <a:pPr algn="ctr"/>
            <a:r>
              <a:rPr lang="en-US" sz="2000">
                <a:solidFill>
                  <a:srgbClr val="404040"/>
                </a:solidFill>
              </a:rPr>
              <a:t>Presented by:</a:t>
            </a:r>
          </a:p>
          <a:p>
            <a:pPr algn="ctr"/>
            <a:endParaRPr lang="en-US" sz="2000">
              <a:solidFill>
                <a:srgbClr val="404040"/>
              </a:solidFill>
            </a:endParaRPr>
          </a:p>
          <a:p>
            <a:pPr algn="ctr"/>
            <a:r>
              <a:rPr lang="en-US" sz="2000">
                <a:solidFill>
                  <a:srgbClr val="404040"/>
                </a:solidFill>
              </a:rPr>
              <a:t>Kathey Scott, Service Consultant</a:t>
            </a:r>
          </a:p>
          <a:p>
            <a:pPr algn="ctr"/>
            <a:endParaRPr lang="en-US" sz="2000">
              <a:solidFill>
                <a:srgbClr val="404040"/>
              </a:solidFill>
            </a:endParaRPr>
          </a:p>
          <a:p>
            <a:pPr algn="ctr"/>
            <a:r>
              <a:rPr lang="en-US" sz="2000">
                <a:solidFill>
                  <a:srgbClr val="404040"/>
                </a:solidFill>
              </a:rPr>
              <a:t>April 11, 2013</a:t>
            </a:r>
          </a:p>
          <a:p>
            <a:pPr algn="ctr"/>
            <a:endParaRPr lang="en-US">
              <a:solidFill>
                <a:srgbClr val="404040"/>
              </a:solidFill>
            </a:endParaRPr>
          </a:p>
        </p:txBody>
      </p:sp>
      <p:sp>
        <p:nvSpPr>
          <p:cNvPr id="7170" name="Rectangle 2"/>
          <p:cNvSpPr txBox="1">
            <a:spLocks/>
          </p:cNvSpPr>
          <p:nvPr/>
        </p:nvSpPr>
        <p:spPr bwMode="auto">
          <a:xfrm>
            <a:off x="381000" y="739775"/>
            <a:ext cx="7772400" cy="1470025"/>
          </a:xfrm>
          <a:prstGeom prst="rect">
            <a:avLst/>
          </a:prstGeom>
          <a:noFill/>
          <a:ln w="9525">
            <a:noFill/>
            <a:miter lim="800000"/>
            <a:headEnd/>
            <a:tailEnd/>
          </a:ln>
        </p:spPr>
        <p:txBody>
          <a:bodyPr anchor="ctr"/>
          <a:lstStyle/>
          <a:p>
            <a:r>
              <a:rPr lang="en-US" sz="2000" b="1">
                <a:solidFill>
                  <a:srgbClr val="7C2230"/>
                </a:solidFill>
              </a:rPr>
              <a:t>Innovative Solutions in the Era of</a:t>
            </a:r>
            <a:br>
              <a:rPr lang="en-US" sz="2000" b="1">
                <a:solidFill>
                  <a:srgbClr val="7C2230"/>
                </a:solidFill>
              </a:rPr>
            </a:br>
            <a:r>
              <a:rPr lang="en-US" sz="2000" b="1">
                <a:solidFill>
                  <a:srgbClr val="7C2230"/>
                </a:solidFill>
              </a:rPr>
              <a:t>Health Care Reform</a:t>
            </a:r>
            <a:r>
              <a:rPr lang="en-US" sz="3200" b="1">
                <a:solidFill>
                  <a:srgbClr val="7C2230"/>
                </a:solidFill>
              </a:rPr>
              <a:t/>
            </a:r>
            <a:br>
              <a:rPr lang="en-US" sz="3200" b="1">
                <a:solidFill>
                  <a:srgbClr val="7C2230"/>
                </a:solidFill>
              </a:rPr>
            </a:br>
            <a:r>
              <a:rPr lang="en-US" sz="1400" i="1">
                <a:solidFill>
                  <a:srgbClr val="595959"/>
                </a:solidFill>
              </a:rPr>
              <a:t> </a:t>
            </a:r>
            <a:r>
              <a:rPr lang="en-US" sz="1600" i="1">
                <a:solidFill>
                  <a:srgbClr val="595959"/>
                </a:solidFill>
              </a:rPr>
              <a:t>An Educational Workshop </a:t>
            </a:r>
            <a:endParaRPr lang="en-US" sz="1600" b="1" i="1">
              <a:solidFill>
                <a:srgbClr val="59595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457200" y="100013"/>
            <a:ext cx="8229600" cy="503237"/>
          </a:xfrm>
        </p:spPr>
        <p:txBody>
          <a:bodyPr/>
          <a:lstStyle/>
          <a:p>
            <a:r>
              <a:rPr lang="en-US" smtClean="0"/>
              <a:t>Principles of the ACA</a:t>
            </a:r>
          </a:p>
        </p:txBody>
      </p:sp>
      <p:sp>
        <p:nvSpPr>
          <p:cNvPr id="19458" name="Rectangle 3"/>
          <p:cNvSpPr>
            <a:spLocks noGrp="1"/>
          </p:cNvSpPr>
          <p:nvPr>
            <p:ph type="body" idx="1"/>
          </p:nvPr>
        </p:nvSpPr>
        <p:spPr/>
        <p:txBody>
          <a:bodyPr/>
          <a:lstStyle/>
          <a:p>
            <a:pPr>
              <a:spcBef>
                <a:spcPct val="0"/>
              </a:spcBef>
            </a:pPr>
            <a:r>
              <a:rPr lang="en-US" b="1" dirty="0" smtClean="0"/>
              <a:t>Principle One:  The Individual Mandate</a:t>
            </a:r>
          </a:p>
          <a:p>
            <a:pPr lvl="1">
              <a:spcBef>
                <a:spcPct val="0"/>
              </a:spcBef>
            </a:pPr>
            <a:r>
              <a:rPr lang="en-US" dirty="0" smtClean="0"/>
              <a:t>What is Minimum Essential Coverage?</a:t>
            </a:r>
          </a:p>
          <a:p>
            <a:pPr lvl="2">
              <a:spcBef>
                <a:spcPct val="0"/>
              </a:spcBef>
            </a:pPr>
            <a:r>
              <a:rPr lang="en-US" dirty="0" smtClean="0"/>
              <a:t>Government-Sponsored Programs such as Medicare, Medicaid, CHIP, TRICARE, VA Health Care and Peace Corps Health Care</a:t>
            </a:r>
          </a:p>
          <a:p>
            <a:pPr lvl="2">
              <a:spcBef>
                <a:spcPct val="0"/>
              </a:spcBef>
            </a:pPr>
            <a:r>
              <a:rPr lang="en-US" dirty="0" smtClean="0"/>
              <a:t>Employer-Sponsored Plans such as government plans, church plans, grandfathered plans and large and small group health plans</a:t>
            </a:r>
          </a:p>
          <a:p>
            <a:pPr lvl="2">
              <a:spcBef>
                <a:spcPct val="0"/>
              </a:spcBef>
            </a:pPr>
            <a:r>
              <a:rPr lang="en-US" dirty="0" smtClean="0"/>
              <a:t>Individual plans purchased in the individual market</a:t>
            </a:r>
          </a:p>
          <a:p>
            <a:pPr lvl="2">
              <a:spcBef>
                <a:spcPct val="0"/>
              </a:spcBef>
            </a:pPr>
            <a:r>
              <a:rPr lang="en-US" dirty="0" smtClean="0"/>
              <a:t>Individuals residing outside of the U.S. are deemed to have MEC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457200" y="100013"/>
            <a:ext cx="8229600" cy="503237"/>
          </a:xfrm>
        </p:spPr>
        <p:txBody>
          <a:bodyPr/>
          <a:lstStyle/>
          <a:p>
            <a:r>
              <a:rPr lang="en-US" smtClean="0"/>
              <a:t>Principles of the ACA</a:t>
            </a:r>
          </a:p>
        </p:txBody>
      </p:sp>
      <p:sp>
        <p:nvSpPr>
          <p:cNvPr id="21506" name="Rectangle 3"/>
          <p:cNvSpPr>
            <a:spLocks noGrp="1"/>
          </p:cNvSpPr>
          <p:nvPr>
            <p:ph type="body" idx="1"/>
          </p:nvPr>
        </p:nvSpPr>
        <p:spPr/>
        <p:txBody>
          <a:bodyPr/>
          <a:lstStyle/>
          <a:p>
            <a:pPr>
              <a:spcBef>
                <a:spcPct val="0"/>
              </a:spcBef>
            </a:pPr>
            <a:r>
              <a:rPr lang="en-US" b="1" smtClean="0"/>
              <a:t>Principle One:  The Individual Mandate</a:t>
            </a:r>
          </a:p>
          <a:p>
            <a:pPr lvl="1">
              <a:spcBef>
                <a:spcPct val="0"/>
              </a:spcBef>
            </a:pPr>
            <a:r>
              <a:rPr lang="en-US" smtClean="0"/>
              <a:t>How is the tax calculated?</a:t>
            </a:r>
          </a:p>
          <a:p>
            <a:pPr lvl="2">
              <a:spcBef>
                <a:spcPct val="0"/>
              </a:spcBef>
            </a:pPr>
            <a:r>
              <a:rPr lang="en-US" smtClean="0"/>
              <a:t>The tax is based on either (i) the number of adults and children in a household who do not have Minimum Essential Coverage; or (ii) the Household Income of all members of the household</a:t>
            </a:r>
          </a:p>
          <a:p>
            <a:pPr lvl="2">
              <a:spcBef>
                <a:spcPct val="0"/>
              </a:spcBef>
            </a:pPr>
            <a:r>
              <a:rPr lang="en-US" smtClean="0"/>
              <a:t>The tax is the greater of (i) a flat dollar amount multiplied by the number of household members; or (ii) a fixed percentage of Household Income above an amount called the Filing Threshold (i.e., the amount of income that requires you to file a tax return)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57200" y="100013"/>
            <a:ext cx="8229600" cy="503237"/>
          </a:xfrm>
        </p:spPr>
        <p:txBody>
          <a:bodyPr/>
          <a:lstStyle/>
          <a:p>
            <a:r>
              <a:rPr lang="en-US" smtClean="0"/>
              <a:t>Principles of the ACA</a:t>
            </a:r>
          </a:p>
        </p:txBody>
      </p:sp>
      <p:sp>
        <p:nvSpPr>
          <p:cNvPr id="135171" name="Rectangle 3"/>
          <p:cNvSpPr>
            <a:spLocks noGrp="1"/>
          </p:cNvSpPr>
          <p:nvPr>
            <p:ph type="body" idx="1"/>
          </p:nvPr>
        </p:nvSpPr>
        <p:spPr/>
        <p:txBody>
          <a:bodyPr/>
          <a:lstStyle/>
          <a:p>
            <a:pPr>
              <a:spcBef>
                <a:spcPct val="0"/>
              </a:spcBef>
            </a:pPr>
            <a:r>
              <a:rPr lang="en-US" b="1" smtClean="0"/>
              <a:t>Principle One:  The Individual Mandate</a:t>
            </a:r>
          </a:p>
          <a:p>
            <a:pPr lvl="1">
              <a:spcBef>
                <a:spcPct val="0"/>
              </a:spcBef>
            </a:pPr>
            <a:r>
              <a:rPr lang="en-US" smtClean="0"/>
              <a:t>What is the amount of tax?</a:t>
            </a:r>
          </a:p>
          <a:p>
            <a:pPr lvl="2">
              <a:spcBef>
                <a:spcPct val="0"/>
              </a:spcBef>
            </a:pPr>
            <a:r>
              <a:rPr lang="en-US" smtClean="0"/>
              <a:t>For 2014 through 2016, the tax is limited to:</a:t>
            </a:r>
          </a:p>
          <a:p>
            <a:pPr lvl="3">
              <a:spcBef>
                <a:spcPct val="0"/>
              </a:spcBef>
            </a:pPr>
            <a:r>
              <a:rPr lang="en-US" smtClean="0"/>
              <a:t>2014:  the greater of (1) $95 per household adult ($47.50/child) up to $285, or (2) 1% of Household Income above the Filing Threshold</a:t>
            </a:r>
          </a:p>
          <a:p>
            <a:pPr lvl="3">
              <a:spcBef>
                <a:spcPct val="0"/>
              </a:spcBef>
            </a:pPr>
            <a:r>
              <a:rPr lang="en-US" smtClean="0"/>
              <a:t>2015:  the greater of (1) $325 per household adult ($162.50/child) up to $975, or (2) 2% of Household Income above the Filing Threshold</a:t>
            </a:r>
          </a:p>
          <a:p>
            <a:pPr lvl="3">
              <a:spcBef>
                <a:spcPct val="0"/>
              </a:spcBef>
            </a:pPr>
            <a:r>
              <a:rPr lang="en-US" smtClean="0"/>
              <a:t>2016:  the greater of (1) $695 per household adult ($347.50/child) up to $2,085, or (2) 2.5% of Household Income above the Filing Threshold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457200" y="100013"/>
            <a:ext cx="8229600" cy="503237"/>
          </a:xfrm>
        </p:spPr>
        <p:txBody>
          <a:bodyPr/>
          <a:lstStyle/>
          <a:p>
            <a:r>
              <a:rPr lang="en-US" smtClean="0"/>
              <a:t>Principles of the ACA</a:t>
            </a:r>
          </a:p>
        </p:txBody>
      </p:sp>
      <p:sp>
        <p:nvSpPr>
          <p:cNvPr id="25602" name="Rectangle 3"/>
          <p:cNvSpPr>
            <a:spLocks noGrp="1"/>
          </p:cNvSpPr>
          <p:nvPr>
            <p:ph type="body" idx="1"/>
          </p:nvPr>
        </p:nvSpPr>
        <p:spPr/>
        <p:txBody>
          <a:bodyPr/>
          <a:lstStyle/>
          <a:p>
            <a:pPr>
              <a:spcBef>
                <a:spcPct val="0"/>
              </a:spcBef>
            </a:pPr>
            <a:r>
              <a:rPr lang="en-US" b="1" dirty="0" smtClean="0"/>
              <a:t>Principle One:  The Individual Mandate</a:t>
            </a:r>
          </a:p>
          <a:p>
            <a:pPr lvl="1">
              <a:spcBef>
                <a:spcPct val="0"/>
              </a:spcBef>
            </a:pPr>
            <a:r>
              <a:rPr lang="en-US" dirty="0" smtClean="0"/>
              <a:t>How will the government know that I have MEC?</a:t>
            </a:r>
          </a:p>
          <a:p>
            <a:pPr lvl="2">
              <a:spcBef>
                <a:spcPct val="0"/>
              </a:spcBef>
            </a:pPr>
            <a:r>
              <a:rPr lang="en-US" dirty="0" smtClean="0"/>
              <a:t>Employers are required to report on IRS Form W-2 the aggregate cost of your health coverage. Moreover, for 2014, employers will be required to report to the IRS your name and the types of group health coverage that you have elected.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457200" y="100013"/>
            <a:ext cx="8229600" cy="503237"/>
          </a:xfrm>
        </p:spPr>
        <p:txBody>
          <a:bodyPr/>
          <a:lstStyle/>
          <a:p>
            <a:r>
              <a:rPr lang="en-US" smtClean="0"/>
              <a:t>Principles of the ACA</a:t>
            </a:r>
          </a:p>
        </p:txBody>
      </p:sp>
      <p:sp>
        <p:nvSpPr>
          <p:cNvPr id="27650" name="Rectangle 3"/>
          <p:cNvSpPr>
            <a:spLocks noGrp="1"/>
          </p:cNvSpPr>
          <p:nvPr>
            <p:ph type="body" idx="1"/>
          </p:nvPr>
        </p:nvSpPr>
        <p:spPr/>
        <p:txBody>
          <a:bodyPr/>
          <a:lstStyle/>
          <a:p>
            <a:pPr>
              <a:spcBef>
                <a:spcPct val="0"/>
              </a:spcBef>
            </a:pPr>
            <a:r>
              <a:rPr lang="en-US" b="1" dirty="0" smtClean="0"/>
              <a:t>Principle Two:  ACA Full-Time Employee (AFTE)</a:t>
            </a:r>
            <a:r>
              <a:rPr lang="en-US" dirty="0" smtClean="0"/>
              <a:t/>
            </a:r>
            <a:br>
              <a:rPr lang="en-US" dirty="0" smtClean="0"/>
            </a:br>
            <a:r>
              <a:rPr lang="en-US" sz="2000" i="1" dirty="0" smtClean="0"/>
              <a:t>An ACA Full-Time Employee (AFTE) is an employee who earns, on average, 30 “Hours of Service” in a week, or 130 “Hours of Service” in a month.</a:t>
            </a:r>
          </a:p>
          <a:p>
            <a:pPr lvl="1">
              <a:spcBef>
                <a:spcPct val="0"/>
              </a:spcBef>
            </a:pPr>
            <a:r>
              <a:rPr lang="en-US" dirty="0" smtClean="0"/>
              <a:t>Questions for Consideration:</a:t>
            </a:r>
          </a:p>
          <a:p>
            <a:pPr lvl="2">
              <a:spcBef>
                <a:spcPct val="0"/>
              </a:spcBef>
            </a:pPr>
            <a:r>
              <a:rPr lang="en-US" dirty="0" smtClean="0"/>
              <a:t>What does it mean to be an ACA FTE?</a:t>
            </a:r>
          </a:p>
          <a:p>
            <a:pPr lvl="2">
              <a:spcBef>
                <a:spcPct val="0"/>
              </a:spcBef>
            </a:pPr>
            <a:r>
              <a:rPr lang="en-US" dirty="0" smtClean="0"/>
              <a:t>What does it mean to earn 30 “Hours of Service” “on average”?</a:t>
            </a:r>
          </a:p>
          <a:p>
            <a:pPr lvl="2">
              <a:spcBef>
                <a:spcPct val="0"/>
              </a:spcBef>
            </a:pPr>
            <a:r>
              <a:rPr lang="en-US" dirty="0" smtClean="0"/>
              <a:t>A client defines full-time employees differently. Does that make a difference?</a:t>
            </a:r>
          </a:p>
          <a:p>
            <a:pPr lvl="2">
              <a:spcBef>
                <a:spcPct val="0"/>
              </a:spcBef>
            </a:pPr>
            <a:r>
              <a:rPr lang="en-US" dirty="0" smtClean="0"/>
              <a:t>A client has salaried employees. How do they determine whether a salaried employee is an AFTE?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457200" y="100013"/>
            <a:ext cx="8229600" cy="503237"/>
          </a:xfrm>
        </p:spPr>
        <p:txBody>
          <a:bodyPr/>
          <a:lstStyle/>
          <a:p>
            <a:r>
              <a:rPr lang="en-US" smtClean="0"/>
              <a:t>Principles of the ACA</a:t>
            </a:r>
          </a:p>
        </p:txBody>
      </p:sp>
      <p:sp>
        <p:nvSpPr>
          <p:cNvPr id="29698" name="Rectangle 3"/>
          <p:cNvSpPr>
            <a:spLocks noGrp="1"/>
          </p:cNvSpPr>
          <p:nvPr>
            <p:ph type="body" idx="1"/>
          </p:nvPr>
        </p:nvSpPr>
        <p:spPr/>
        <p:txBody>
          <a:bodyPr/>
          <a:lstStyle/>
          <a:p>
            <a:pPr>
              <a:spcBef>
                <a:spcPct val="0"/>
              </a:spcBef>
            </a:pPr>
            <a:r>
              <a:rPr lang="en-US" b="1" dirty="0" smtClean="0"/>
              <a:t>Principle Two:  ACA Full-Time Employee (AFTE)</a:t>
            </a:r>
          </a:p>
          <a:p>
            <a:pPr lvl="1">
              <a:spcBef>
                <a:spcPct val="0"/>
              </a:spcBef>
            </a:pPr>
            <a:r>
              <a:rPr lang="en-US" dirty="0" smtClean="0"/>
              <a:t>What does it mean to be an ACA FTE?</a:t>
            </a:r>
          </a:p>
          <a:p>
            <a:pPr lvl="2">
              <a:spcBef>
                <a:spcPct val="0"/>
              </a:spcBef>
            </a:pPr>
            <a:r>
              <a:rPr lang="en-US" dirty="0" smtClean="0"/>
              <a:t>An employer may be subject to a tax penalty if it does not provide every AFTE with MEC (i.e. affordable group health coverage with a minimum value).</a:t>
            </a:r>
          </a:p>
          <a:p>
            <a:pPr lvl="2">
              <a:spcBef>
                <a:spcPct val="0"/>
              </a:spcBef>
            </a:pPr>
            <a:r>
              <a:rPr lang="en-US" dirty="0" smtClean="0"/>
              <a:t>An AFTE is not the same as a regular full-time employee because:</a:t>
            </a:r>
          </a:p>
          <a:p>
            <a:pPr lvl="3">
              <a:spcBef>
                <a:spcPct val="0"/>
              </a:spcBef>
            </a:pPr>
            <a:r>
              <a:rPr lang="en-US" dirty="0" smtClean="0"/>
              <a:t>Overtime rules do not change for AFTEs</a:t>
            </a:r>
          </a:p>
          <a:p>
            <a:pPr lvl="3">
              <a:spcBef>
                <a:spcPct val="0"/>
              </a:spcBef>
            </a:pPr>
            <a:r>
              <a:rPr lang="en-US" dirty="0" smtClean="0"/>
              <a:t>Work rules do not change for AFTEs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457200" y="100013"/>
            <a:ext cx="8229600" cy="503237"/>
          </a:xfrm>
        </p:spPr>
        <p:txBody>
          <a:bodyPr/>
          <a:lstStyle/>
          <a:p>
            <a:r>
              <a:rPr lang="en-US" smtClean="0"/>
              <a:t>Principles of the ACA</a:t>
            </a:r>
          </a:p>
        </p:txBody>
      </p:sp>
      <p:sp>
        <p:nvSpPr>
          <p:cNvPr id="33794" name="Rectangle 3"/>
          <p:cNvSpPr>
            <a:spLocks noGrp="1"/>
          </p:cNvSpPr>
          <p:nvPr>
            <p:ph type="body" idx="1"/>
          </p:nvPr>
        </p:nvSpPr>
        <p:spPr/>
        <p:txBody>
          <a:bodyPr/>
          <a:lstStyle/>
          <a:p>
            <a:pPr>
              <a:spcBef>
                <a:spcPct val="0"/>
              </a:spcBef>
            </a:pPr>
            <a:r>
              <a:rPr lang="en-US" b="1" dirty="0" smtClean="0"/>
              <a:t>Principle Two:  ACA Full-Time Employee (AFTE)</a:t>
            </a:r>
          </a:p>
          <a:p>
            <a:pPr lvl="1">
              <a:spcBef>
                <a:spcPct val="0"/>
              </a:spcBef>
            </a:pPr>
            <a:r>
              <a:rPr lang="en-US" dirty="0" smtClean="0"/>
              <a:t>A client defines full-time employees differently. Does that make a difference?</a:t>
            </a:r>
          </a:p>
          <a:p>
            <a:pPr lvl="2">
              <a:spcBef>
                <a:spcPct val="0"/>
              </a:spcBef>
            </a:pPr>
            <a:r>
              <a:rPr lang="en-US" dirty="0" smtClean="0"/>
              <a:t>No.  For purposes of providing MEC (i.e. affordable group health coverage with a minimum value), the full-time employee workforce must be viewed as those who earn, on average, 30 hours of service per week (130 hours per month).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457200" y="100013"/>
            <a:ext cx="8229600" cy="503237"/>
          </a:xfrm>
        </p:spPr>
        <p:txBody>
          <a:bodyPr/>
          <a:lstStyle/>
          <a:p>
            <a:r>
              <a:rPr lang="en-US" smtClean="0"/>
              <a:t>Principles of the ACA</a:t>
            </a:r>
          </a:p>
        </p:txBody>
      </p:sp>
      <p:sp>
        <p:nvSpPr>
          <p:cNvPr id="35842" name="Rectangle 3"/>
          <p:cNvSpPr>
            <a:spLocks noGrp="1"/>
          </p:cNvSpPr>
          <p:nvPr>
            <p:ph type="body" idx="1"/>
          </p:nvPr>
        </p:nvSpPr>
        <p:spPr/>
        <p:txBody>
          <a:bodyPr/>
          <a:lstStyle/>
          <a:p>
            <a:pPr>
              <a:spcBef>
                <a:spcPct val="0"/>
              </a:spcBef>
            </a:pPr>
            <a:r>
              <a:rPr lang="en-US" b="1" dirty="0" smtClean="0"/>
              <a:t>Principle Two:  ACA Full-Time Employee (AFTE)</a:t>
            </a:r>
          </a:p>
          <a:p>
            <a:pPr lvl="1">
              <a:spcBef>
                <a:spcPct val="0"/>
              </a:spcBef>
            </a:pPr>
            <a:r>
              <a:rPr lang="en-US" dirty="0" smtClean="0"/>
              <a:t>“Hours of Service” is new. No longer “hours worked”</a:t>
            </a:r>
          </a:p>
          <a:p>
            <a:pPr lvl="1">
              <a:spcBef>
                <a:spcPct val="0"/>
              </a:spcBef>
            </a:pPr>
            <a:r>
              <a:rPr lang="en-US" dirty="0" smtClean="0"/>
              <a:t>Use actual Hours of Service for salaried employees or daily/weekly equivalents (e.g., One Day = 8 hours) but must be representative of actual hours</a:t>
            </a:r>
          </a:p>
          <a:p>
            <a:pPr lvl="1">
              <a:spcBef>
                <a:spcPct val="0"/>
              </a:spcBef>
            </a:pPr>
            <a:r>
              <a:rPr lang="en-US" dirty="0" smtClean="0"/>
              <a:t>For other possible definitions of FTE (e.g., education) use a reasonable good faith method. Example, adjunct faculty.</a:t>
            </a:r>
          </a:p>
          <a:p>
            <a:pPr lvl="1">
              <a:spcBef>
                <a:spcPct val="0"/>
              </a:spcBef>
            </a:pPr>
            <a:r>
              <a:rPr lang="en-US" dirty="0" smtClean="0"/>
              <a:t>Definition is important because:</a:t>
            </a:r>
          </a:p>
          <a:p>
            <a:pPr lvl="2">
              <a:spcBef>
                <a:spcPct val="0"/>
              </a:spcBef>
            </a:pPr>
            <a:r>
              <a:rPr lang="en-US" dirty="0" smtClean="0"/>
              <a:t>It identifies who should be covered</a:t>
            </a:r>
          </a:p>
          <a:p>
            <a:pPr lvl="2">
              <a:spcBef>
                <a:spcPct val="0"/>
              </a:spcBef>
            </a:pPr>
            <a:r>
              <a:rPr lang="en-US" dirty="0" smtClean="0"/>
              <a:t>It is used to calculate the tax</a:t>
            </a:r>
          </a:p>
          <a:p>
            <a:pPr lvl="1">
              <a:spcBef>
                <a:spcPct val="0"/>
              </a:spcBef>
            </a:pPr>
            <a:r>
              <a:rPr lang="en-US" dirty="0" smtClean="0"/>
              <a:t>Requires monthly tracking unless IRS Safe-Harbors are used</a:t>
            </a:r>
          </a:p>
          <a:p>
            <a:pPr lvl="2">
              <a:spcBef>
                <a:spcPct val="0"/>
              </a:spcBef>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457200" y="100013"/>
            <a:ext cx="8229600" cy="503237"/>
          </a:xfrm>
        </p:spPr>
        <p:txBody>
          <a:bodyPr/>
          <a:lstStyle/>
          <a:p>
            <a:r>
              <a:rPr lang="en-US" smtClean="0"/>
              <a:t>Principles of the ACA</a:t>
            </a:r>
          </a:p>
        </p:txBody>
      </p:sp>
      <p:sp>
        <p:nvSpPr>
          <p:cNvPr id="37890" name="Rectangle 3"/>
          <p:cNvSpPr>
            <a:spLocks noGrp="1"/>
          </p:cNvSpPr>
          <p:nvPr>
            <p:ph type="body" idx="1"/>
          </p:nvPr>
        </p:nvSpPr>
        <p:spPr/>
        <p:txBody>
          <a:bodyPr/>
          <a:lstStyle/>
          <a:p>
            <a:pPr>
              <a:spcBef>
                <a:spcPct val="0"/>
              </a:spcBef>
            </a:pPr>
            <a:r>
              <a:rPr lang="en-US" b="1" dirty="0" smtClean="0"/>
              <a:t>Principle Two:  ACA Full-Time Employee (AFTE)</a:t>
            </a:r>
          </a:p>
          <a:p>
            <a:pPr lvl="1">
              <a:spcBef>
                <a:spcPct val="0"/>
              </a:spcBef>
            </a:pPr>
            <a:r>
              <a:rPr lang="en-US" dirty="0" smtClean="0"/>
              <a:t>FTE is a misleading definition</a:t>
            </a:r>
          </a:p>
          <a:p>
            <a:pPr lvl="1">
              <a:spcBef>
                <a:spcPct val="0"/>
              </a:spcBef>
            </a:pPr>
            <a:r>
              <a:rPr lang="en-US" dirty="0" smtClean="0"/>
              <a:t>FTE really means eligible for Affordable group health coverage that provides Minimum Value</a:t>
            </a:r>
          </a:p>
          <a:p>
            <a:pPr lvl="1">
              <a:spcBef>
                <a:spcPct val="0"/>
              </a:spcBef>
            </a:pPr>
            <a:r>
              <a:rPr lang="en-US" dirty="0" smtClean="0"/>
              <a:t>ACA FTE does not impact:</a:t>
            </a:r>
          </a:p>
          <a:p>
            <a:pPr lvl="2">
              <a:spcBef>
                <a:spcPct val="0"/>
              </a:spcBef>
            </a:pPr>
            <a:r>
              <a:rPr lang="en-US" dirty="0" smtClean="0"/>
              <a:t>Overtime</a:t>
            </a:r>
          </a:p>
          <a:p>
            <a:pPr lvl="2">
              <a:spcBef>
                <a:spcPct val="0"/>
              </a:spcBef>
            </a:pPr>
            <a:r>
              <a:rPr lang="en-US" dirty="0" smtClean="0"/>
              <a:t>Cost of benefits as compared to a real FTE</a:t>
            </a:r>
          </a:p>
          <a:p>
            <a:pPr lvl="2">
              <a:spcBef>
                <a:spcPct val="0"/>
              </a:spcBef>
            </a:pPr>
            <a:r>
              <a:rPr lang="en-US" dirty="0" smtClean="0"/>
              <a:t>Work rules</a:t>
            </a:r>
          </a:p>
          <a:p>
            <a:pPr lvl="2">
              <a:spcBef>
                <a:spcPct val="0"/>
              </a:spcBef>
            </a:pPr>
            <a:r>
              <a:rPr lang="en-US" dirty="0" smtClean="0"/>
              <a:t>Other collective bargaining definitions</a:t>
            </a:r>
          </a:p>
          <a:p>
            <a:pPr lvl="2">
              <a:spcBef>
                <a:spcPct val="0"/>
              </a:spcBef>
            </a:pPr>
            <a:r>
              <a:rPr lang="en-US" dirty="0" smtClean="0"/>
              <a:t>Other benefits which are not group health plans</a:t>
            </a:r>
          </a:p>
          <a:p>
            <a:pPr lvl="2">
              <a:spcBef>
                <a:spcPct val="0"/>
              </a:spcBef>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457200" y="100013"/>
            <a:ext cx="8229600" cy="503237"/>
          </a:xfrm>
        </p:spPr>
        <p:txBody>
          <a:bodyPr/>
          <a:lstStyle/>
          <a:p>
            <a:r>
              <a:rPr lang="en-US" smtClean="0"/>
              <a:t>Principles of the ACA</a:t>
            </a:r>
          </a:p>
        </p:txBody>
      </p:sp>
      <p:sp>
        <p:nvSpPr>
          <p:cNvPr id="39938" name="Rectangle 3"/>
          <p:cNvSpPr>
            <a:spLocks noGrp="1"/>
          </p:cNvSpPr>
          <p:nvPr>
            <p:ph type="body" idx="1"/>
          </p:nvPr>
        </p:nvSpPr>
        <p:spPr/>
        <p:txBody>
          <a:bodyPr/>
          <a:lstStyle/>
          <a:p>
            <a:pPr>
              <a:spcBef>
                <a:spcPct val="0"/>
              </a:spcBef>
            </a:pPr>
            <a:r>
              <a:rPr lang="en-US" b="1" dirty="0" smtClean="0"/>
              <a:t>Principle Two:  ACA Full-Time Employee (AFTE)</a:t>
            </a:r>
          </a:p>
          <a:p>
            <a:pPr lvl="1">
              <a:spcBef>
                <a:spcPct val="0"/>
              </a:spcBef>
            </a:pPr>
            <a:r>
              <a:rPr lang="en-US" dirty="0" smtClean="0"/>
              <a:t>FTE status is a month-to-month determination</a:t>
            </a:r>
          </a:p>
          <a:p>
            <a:pPr lvl="1">
              <a:spcBef>
                <a:spcPct val="0"/>
              </a:spcBef>
            </a:pPr>
            <a:r>
              <a:rPr lang="en-US" dirty="0" smtClean="0"/>
              <a:t>A PTE who works overtime in a month could be an FTE for that month</a:t>
            </a:r>
          </a:p>
          <a:p>
            <a:pPr lvl="1">
              <a:spcBef>
                <a:spcPct val="0"/>
              </a:spcBef>
            </a:pPr>
            <a:r>
              <a:rPr lang="en-US" dirty="0" smtClean="0"/>
              <a:t>Tax on employees is calculated on a monthly basis ($3,000/12 = $250)</a:t>
            </a:r>
          </a:p>
          <a:p>
            <a:pPr lvl="1">
              <a:spcBef>
                <a:spcPct val="0"/>
              </a:spcBef>
            </a:pPr>
            <a:r>
              <a:rPr lang="en-US" dirty="0" smtClean="0"/>
              <a:t>IRS Look-Back Stability Safe Harbor</a:t>
            </a:r>
          </a:p>
          <a:p>
            <a:pPr lvl="2">
              <a:spcBef>
                <a:spcPct val="0"/>
              </a:spcBef>
            </a:pPr>
            <a:r>
              <a:rPr lang="en-US" dirty="0" smtClean="0"/>
              <a:t>Look back for a prior period between three and 12 months</a:t>
            </a:r>
          </a:p>
          <a:p>
            <a:pPr lvl="2">
              <a:spcBef>
                <a:spcPct val="0"/>
              </a:spcBef>
            </a:pPr>
            <a:r>
              <a:rPr lang="en-US" dirty="0" smtClean="0"/>
              <a:t>Identify FTEs for that Look-Back Period</a:t>
            </a:r>
          </a:p>
          <a:p>
            <a:pPr lvl="2">
              <a:spcBef>
                <a:spcPct val="0"/>
              </a:spcBef>
            </a:pPr>
            <a:r>
              <a:rPr lang="en-US" dirty="0" smtClean="0"/>
              <a:t>Look-Back FTEs will be FTEs for a future period</a:t>
            </a:r>
          </a:p>
          <a:p>
            <a:pPr lvl="2">
              <a:spcBef>
                <a:spcPct val="0"/>
              </a:spcBef>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p:cNvSpPr>
          <p:nvPr>
            <p:ph type="title"/>
          </p:nvPr>
        </p:nvSpPr>
        <p:spPr>
          <a:xfrm>
            <a:off x="457200" y="100013"/>
            <a:ext cx="8229600" cy="503237"/>
          </a:xfrm>
        </p:spPr>
        <p:txBody>
          <a:bodyPr/>
          <a:lstStyle/>
          <a:p>
            <a:r>
              <a:rPr lang="en-US" smtClean="0"/>
              <a:t>Legislative History</a:t>
            </a:r>
          </a:p>
        </p:txBody>
      </p:sp>
      <p:sp>
        <p:nvSpPr>
          <p:cNvPr id="9218" name="Rectangle 3"/>
          <p:cNvSpPr>
            <a:spLocks noGrp="1"/>
          </p:cNvSpPr>
          <p:nvPr>
            <p:ph idx="1"/>
          </p:nvPr>
        </p:nvSpPr>
        <p:spPr/>
        <p:txBody>
          <a:bodyPr/>
          <a:lstStyle/>
          <a:p>
            <a:pPr>
              <a:spcBef>
                <a:spcPct val="0"/>
              </a:spcBef>
            </a:pPr>
            <a:r>
              <a:rPr lang="en-US" smtClean="0"/>
              <a:t>Name: Patient Protection and Affordable Care Act (PPACA)</a:t>
            </a:r>
          </a:p>
          <a:p>
            <a:pPr>
              <a:spcBef>
                <a:spcPct val="0"/>
              </a:spcBef>
            </a:pPr>
            <a:r>
              <a:rPr lang="en-US" smtClean="0"/>
              <a:t>Common Name: Affordable Care Act (ACA)</a:t>
            </a:r>
          </a:p>
          <a:p>
            <a:pPr>
              <a:spcBef>
                <a:spcPct val="0"/>
              </a:spcBef>
            </a:pPr>
            <a:r>
              <a:rPr lang="en-US" smtClean="0"/>
              <a:t>Enacted: March 23, 2010</a:t>
            </a:r>
          </a:p>
          <a:p>
            <a:pPr>
              <a:spcBef>
                <a:spcPct val="0"/>
              </a:spcBef>
            </a:pPr>
            <a:r>
              <a:rPr lang="en-US" smtClean="0"/>
              <a:t>Because of ACA, California enacted California PPACA to form the California Health Benefit Exchange:</a:t>
            </a:r>
          </a:p>
          <a:p>
            <a:pPr lvl="1">
              <a:spcBef>
                <a:spcPct val="0"/>
              </a:spcBef>
            </a:pPr>
            <a:r>
              <a:rPr lang="en-US" smtClean="0"/>
              <a:t>California Senate Bill Number 900</a:t>
            </a:r>
          </a:p>
          <a:p>
            <a:pPr lvl="1">
              <a:spcBef>
                <a:spcPct val="0"/>
              </a:spcBef>
            </a:pPr>
            <a:r>
              <a:rPr lang="en-US" smtClean="0"/>
              <a:t>California Assembly Bill Number 1602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a:xfrm>
            <a:off x="457200" y="100013"/>
            <a:ext cx="8229600" cy="503237"/>
          </a:xfrm>
        </p:spPr>
        <p:txBody>
          <a:bodyPr/>
          <a:lstStyle/>
          <a:p>
            <a:r>
              <a:rPr lang="en-US" smtClean="0"/>
              <a:t>Principles of the ACA</a:t>
            </a:r>
          </a:p>
        </p:txBody>
      </p:sp>
      <p:sp>
        <p:nvSpPr>
          <p:cNvPr id="135171" name="Rectangle 3"/>
          <p:cNvSpPr>
            <a:spLocks noGrp="1"/>
          </p:cNvSpPr>
          <p:nvPr>
            <p:ph type="body" idx="1"/>
          </p:nvPr>
        </p:nvSpPr>
        <p:spPr/>
        <p:txBody>
          <a:bodyPr/>
          <a:lstStyle/>
          <a:p>
            <a:pPr>
              <a:spcBef>
                <a:spcPct val="0"/>
              </a:spcBef>
            </a:pPr>
            <a:r>
              <a:rPr lang="en-US" b="1" smtClean="0"/>
              <a:t>Principle Three:  Employer Shared Responsibility</a:t>
            </a:r>
            <a:r>
              <a:rPr lang="en-US" smtClean="0"/>
              <a:t/>
            </a:r>
            <a:br>
              <a:rPr lang="en-US" smtClean="0"/>
            </a:br>
            <a:r>
              <a:rPr lang="en-US" sz="2000" i="1" smtClean="0"/>
              <a:t>An employer is responsible to provide Minimum Essential Coverage to its ACA Full-Time Employees (AFTE) starting in 2014 or pay a tax.</a:t>
            </a:r>
          </a:p>
          <a:p>
            <a:pPr lvl="1">
              <a:spcBef>
                <a:spcPct val="0"/>
              </a:spcBef>
            </a:pPr>
            <a:r>
              <a:rPr lang="en-US" smtClean="0"/>
              <a:t>Questions for Consideration:</a:t>
            </a:r>
          </a:p>
          <a:p>
            <a:pPr lvl="2">
              <a:spcBef>
                <a:spcPct val="0"/>
              </a:spcBef>
            </a:pPr>
            <a:r>
              <a:rPr lang="en-US" smtClean="0"/>
              <a:t>What does Minimum Essential Coverage mean for Employers?</a:t>
            </a:r>
          </a:p>
          <a:p>
            <a:pPr lvl="2">
              <a:spcBef>
                <a:spcPct val="0"/>
              </a:spcBef>
            </a:pPr>
            <a:r>
              <a:rPr lang="en-US" smtClean="0"/>
              <a:t>Are any employers exempt from the requirement?</a:t>
            </a:r>
          </a:p>
          <a:p>
            <a:pPr lvl="2">
              <a:spcBef>
                <a:spcPct val="0"/>
              </a:spcBef>
            </a:pPr>
            <a:r>
              <a:rPr lang="en-US" smtClean="0"/>
              <a:t>How is the tax calculated?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a:xfrm>
            <a:off x="457200" y="100013"/>
            <a:ext cx="8229600" cy="503237"/>
          </a:xfrm>
        </p:spPr>
        <p:txBody>
          <a:bodyPr/>
          <a:lstStyle/>
          <a:p>
            <a:r>
              <a:rPr lang="en-US" smtClean="0"/>
              <a:t>Principles of the ACA</a:t>
            </a:r>
          </a:p>
        </p:txBody>
      </p:sp>
      <p:sp>
        <p:nvSpPr>
          <p:cNvPr id="135171" name="Rectangle 3"/>
          <p:cNvSpPr>
            <a:spLocks noGrp="1"/>
          </p:cNvSpPr>
          <p:nvPr>
            <p:ph type="body" idx="1"/>
          </p:nvPr>
        </p:nvSpPr>
        <p:spPr/>
        <p:txBody>
          <a:bodyPr/>
          <a:lstStyle/>
          <a:p>
            <a:pPr>
              <a:spcBef>
                <a:spcPct val="0"/>
              </a:spcBef>
            </a:pPr>
            <a:r>
              <a:rPr lang="en-US" b="1" smtClean="0"/>
              <a:t>Principle Three:  Employer Shared Responsibility</a:t>
            </a:r>
          </a:p>
          <a:p>
            <a:pPr lvl="1">
              <a:spcBef>
                <a:spcPct val="0"/>
              </a:spcBef>
            </a:pPr>
            <a:r>
              <a:rPr lang="en-US" smtClean="0"/>
              <a:t>What does Minimum Essential Coverage mean for Employers?</a:t>
            </a:r>
          </a:p>
          <a:p>
            <a:pPr lvl="2">
              <a:spcBef>
                <a:spcPct val="0"/>
              </a:spcBef>
            </a:pPr>
            <a:r>
              <a:rPr lang="en-US" smtClean="0"/>
              <a:t>An employer is required to provide group health coverage that is both “</a:t>
            </a:r>
            <a:r>
              <a:rPr lang="en-US" u="sng" smtClean="0">
                <a:solidFill>
                  <a:srgbClr val="FF0000"/>
                </a:solidFill>
              </a:rPr>
              <a:t>affordable</a:t>
            </a:r>
            <a:r>
              <a:rPr lang="en-US" smtClean="0"/>
              <a:t>” and has a “</a:t>
            </a:r>
            <a:r>
              <a:rPr lang="en-US" u="sng" smtClean="0">
                <a:solidFill>
                  <a:srgbClr val="FF0000"/>
                </a:solidFill>
              </a:rPr>
              <a:t>minimum value</a:t>
            </a:r>
            <a:r>
              <a:rPr lang="en-US" smtClean="0"/>
              <a:t>”. If the employer does not provide affordable coverage of a minimum value with respect to an AFTE, then it is not Minimum Essential Coverage for that AFTE</a:t>
            </a:r>
          </a:p>
          <a:p>
            <a:pPr lvl="3">
              <a:spcBef>
                <a:spcPct val="0"/>
              </a:spcBef>
            </a:pPr>
            <a:r>
              <a:rPr lang="en-US" smtClean="0"/>
              <a:t>Group health coverage is “unaffordable” when it costs the AFTE more than 9.5% of Household Income for employer’s lowest cost single-only coverage</a:t>
            </a:r>
          </a:p>
          <a:p>
            <a:pPr lvl="3">
              <a:spcBef>
                <a:spcPct val="0"/>
              </a:spcBef>
            </a:pPr>
            <a:r>
              <a:rPr lang="en-US" smtClean="0"/>
              <a:t>Group health coverage has a “minimum value” when the plan has an actuarial value of 60% or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457200" y="100013"/>
            <a:ext cx="8229600" cy="503237"/>
          </a:xfrm>
        </p:spPr>
        <p:txBody>
          <a:bodyPr/>
          <a:lstStyle/>
          <a:p>
            <a:r>
              <a:rPr lang="en-US" smtClean="0"/>
              <a:t>Principles of the ACA</a:t>
            </a:r>
          </a:p>
        </p:txBody>
      </p:sp>
      <p:sp>
        <p:nvSpPr>
          <p:cNvPr id="135171" name="Rectangle 3"/>
          <p:cNvSpPr>
            <a:spLocks noGrp="1"/>
          </p:cNvSpPr>
          <p:nvPr>
            <p:ph type="body" idx="1"/>
          </p:nvPr>
        </p:nvSpPr>
        <p:spPr/>
        <p:txBody>
          <a:bodyPr/>
          <a:lstStyle/>
          <a:p>
            <a:pPr>
              <a:spcBef>
                <a:spcPct val="0"/>
              </a:spcBef>
            </a:pPr>
            <a:r>
              <a:rPr lang="en-US" b="1" smtClean="0"/>
              <a:t>Principle Three:  Employer Shared Responsibility</a:t>
            </a:r>
          </a:p>
          <a:p>
            <a:pPr lvl="1">
              <a:spcBef>
                <a:spcPct val="0"/>
              </a:spcBef>
            </a:pPr>
            <a:r>
              <a:rPr lang="en-US" smtClean="0"/>
              <a:t>How is the tax calculated?</a:t>
            </a:r>
          </a:p>
          <a:p>
            <a:pPr lvl="2">
              <a:spcBef>
                <a:spcPct val="0"/>
              </a:spcBef>
            </a:pPr>
            <a:r>
              <a:rPr lang="en-US" smtClean="0"/>
              <a:t>There are two methods of calculating the tax depending on whether the employer provides employees with group health coverage. If just one AFTE purchases health coverage on the Exchange and receives a Federal Subsidy, then:</a:t>
            </a:r>
          </a:p>
          <a:p>
            <a:pPr lvl="3">
              <a:spcBef>
                <a:spcPct val="0"/>
              </a:spcBef>
            </a:pPr>
            <a:r>
              <a:rPr lang="en-US" smtClean="0"/>
              <a:t>Employer offers no health coverage: Annual penalty of $2,000 times the number of AFTEs</a:t>
            </a:r>
          </a:p>
          <a:p>
            <a:pPr lvl="3">
              <a:spcBef>
                <a:spcPct val="0"/>
              </a:spcBef>
            </a:pPr>
            <a:r>
              <a:rPr lang="en-US" smtClean="0"/>
              <a:t>Employer offers health coverage: Annual penalty equal to the lesser of (i) $3,000 for each AFTE who purchases coverage on the Exchange and receives a Federal subsidy; or (ii) $2,000 for each AFTE in excess of 30 AFTEs regardless of whether they purchase coverage on the Exchange or receive a Federal subsidy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a:xfrm>
            <a:off x="457200" y="100013"/>
            <a:ext cx="8229600" cy="503237"/>
          </a:xfrm>
        </p:spPr>
        <p:txBody>
          <a:bodyPr/>
          <a:lstStyle/>
          <a:p>
            <a:r>
              <a:rPr lang="en-US" smtClean="0"/>
              <a:t>Principles of the ACA</a:t>
            </a:r>
          </a:p>
        </p:txBody>
      </p:sp>
      <p:sp>
        <p:nvSpPr>
          <p:cNvPr id="135171" name="Rectangle 3"/>
          <p:cNvSpPr>
            <a:spLocks/>
          </p:cNvSpPr>
          <p:nvPr/>
        </p:nvSpPr>
        <p:spPr bwMode="auto">
          <a:xfrm>
            <a:off x="457200" y="914400"/>
            <a:ext cx="8229600" cy="4953000"/>
          </a:xfrm>
          <a:prstGeom prst="rect">
            <a:avLst/>
          </a:prstGeom>
          <a:noFill/>
          <a:ln w="9525">
            <a:noFill/>
            <a:miter lim="800000"/>
            <a:headEnd/>
            <a:tailEnd/>
          </a:ln>
        </p:spPr>
        <p:txBody>
          <a:bodyPr/>
          <a:lstStyle/>
          <a:p>
            <a:pPr marL="342900" indent="-342900" eaLnBrk="0" hangingPunct="0">
              <a:spcAft>
                <a:spcPts val="1200"/>
              </a:spcAft>
              <a:buFont typeface="Arial" charset="0"/>
              <a:buChar char="•"/>
            </a:pPr>
            <a:r>
              <a:rPr lang="en-US" sz="2400" b="1">
                <a:solidFill>
                  <a:srgbClr val="595959"/>
                </a:solidFill>
              </a:rPr>
              <a:t>Principle Four:  Government Subsidies to AFTEs</a:t>
            </a:r>
            <a:r>
              <a:rPr lang="en-US" sz="2400">
                <a:solidFill>
                  <a:srgbClr val="595959"/>
                </a:solidFill>
              </a:rPr>
              <a:t/>
            </a:r>
            <a:br>
              <a:rPr lang="en-US" sz="2400">
                <a:solidFill>
                  <a:srgbClr val="595959"/>
                </a:solidFill>
              </a:rPr>
            </a:br>
            <a:r>
              <a:rPr lang="en-US" sz="2000" i="1">
                <a:solidFill>
                  <a:srgbClr val="595959"/>
                </a:solidFill>
              </a:rPr>
              <a:t>An AFTE whose employer does not provide Minimum Essential Coverage may purchase coverage on the Exchange and receive a subsidy from the Federal Government.</a:t>
            </a:r>
          </a:p>
          <a:p>
            <a:pPr marL="742950" lvl="1" indent="-285750" eaLnBrk="0" hangingPunct="0">
              <a:spcAft>
                <a:spcPts val="1200"/>
              </a:spcAft>
              <a:buFont typeface="Arial" charset="0"/>
              <a:buChar char="–"/>
            </a:pPr>
            <a:r>
              <a:rPr lang="en-US" sz="2000">
                <a:solidFill>
                  <a:srgbClr val="595959"/>
                </a:solidFill>
              </a:rPr>
              <a:t>Questions for Consideration:</a:t>
            </a:r>
          </a:p>
          <a:p>
            <a:pPr marL="1143000" lvl="2" indent="-228600" eaLnBrk="0" hangingPunct="0">
              <a:spcAft>
                <a:spcPts val="1200"/>
              </a:spcAft>
              <a:buSzPct val="75000"/>
              <a:buFont typeface="Wingdings" pitchFamily="2" charset="2"/>
              <a:buChar char="§"/>
            </a:pPr>
            <a:r>
              <a:rPr lang="en-US">
                <a:solidFill>
                  <a:srgbClr val="595959"/>
                </a:solidFill>
              </a:rPr>
              <a:t>Is every AFTE eligible for a government subsidy?</a:t>
            </a:r>
          </a:p>
          <a:p>
            <a:pPr marL="1143000" lvl="2" indent="-228600" eaLnBrk="0" hangingPunct="0">
              <a:spcAft>
                <a:spcPts val="1200"/>
              </a:spcAft>
              <a:buSzPct val="75000"/>
              <a:buFont typeface="Wingdings" pitchFamily="2" charset="2"/>
              <a:buChar char="§"/>
            </a:pPr>
            <a:r>
              <a:rPr lang="en-US">
                <a:solidFill>
                  <a:srgbClr val="595959"/>
                </a:solidFill>
              </a:rPr>
              <a:t>What is the amount of the government subsidy?</a:t>
            </a:r>
          </a:p>
          <a:p>
            <a:pPr marL="1143000" lvl="2" indent="-228600" eaLnBrk="0" hangingPunct="0">
              <a:spcAft>
                <a:spcPts val="1200"/>
              </a:spcAft>
              <a:buSzPct val="75000"/>
              <a:buFont typeface="Wingdings" pitchFamily="2" charset="2"/>
              <a:buChar char="§"/>
            </a:pPr>
            <a:r>
              <a:rPr lang="en-US">
                <a:solidFill>
                  <a:srgbClr val="595959"/>
                </a:solidFill>
              </a:rPr>
              <a:t>How does the AFTE receive the government subsidy?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p:nvPr>
        </p:nvSpPr>
        <p:spPr>
          <a:xfrm>
            <a:off x="457200" y="100013"/>
            <a:ext cx="8229600" cy="503237"/>
          </a:xfrm>
        </p:spPr>
        <p:txBody>
          <a:bodyPr/>
          <a:lstStyle/>
          <a:p>
            <a:r>
              <a:rPr lang="en-US" smtClean="0"/>
              <a:t>Principles of the ACA</a:t>
            </a:r>
          </a:p>
        </p:txBody>
      </p:sp>
      <p:sp>
        <p:nvSpPr>
          <p:cNvPr id="135171" name="Rectangle 3"/>
          <p:cNvSpPr>
            <a:spLocks noGrp="1"/>
          </p:cNvSpPr>
          <p:nvPr>
            <p:ph type="body" idx="1"/>
          </p:nvPr>
        </p:nvSpPr>
        <p:spPr/>
        <p:txBody>
          <a:bodyPr/>
          <a:lstStyle/>
          <a:p>
            <a:pPr>
              <a:spcBef>
                <a:spcPct val="0"/>
              </a:spcBef>
            </a:pPr>
            <a:r>
              <a:rPr lang="en-US" b="1" smtClean="0"/>
              <a:t>Principle Four:  Government Subsidies</a:t>
            </a:r>
          </a:p>
          <a:p>
            <a:pPr lvl="1">
              <a:spcBef>
                <a:spcPct val="0"/>
              </a:spcBef>
            </a:pPr>
            <a:r>
              <a:rPr lang="en-US" smtClean="0"/>
              <a:t>Is every AFTE eligible for a government subsidy?</a:t>
            </a:r>
          </a:p>
          <a:p>
            <a:pPr lvl="2">
              <a:spcBef>
                <a:spcPct val="0"/>
              </a:spcBef>
            </a:pPr>
            <a:r>
              <a:rPr lang="en-US" smtClean="0"/>
              <a:t>No.  In order to be eligible for a government subsidy:</a:t>
            </a:r>
          </a:p>
          <a:p>
            <a:pPr lvl="3">
              <a:spcBef>
                <a:spcPct val="0"/>
              </a:spcBef>
            </a:pPr>
            <a:r>
              <a:rPr lang="en-US" smtClean="0"/>
              <a:t>The AFTE must have a Household Income of less than 4 times the Federal Poverty Level; and</a:t>
            </a:r>
          </a:p>
          <a:p>
            <a:pPr lvl="3">
              <a:spcBef>
                <a:spcPct val="0"/>
              </a:spcBef>
            </a:pPr>
            <a:r>
              <a:rPr lang="en-US" smtClean="0"/>
              <a:t>With respect to the AFTE, the employer’s coverage is not MEC; and</a:t>
            </a:r>
          </a:p>
          <a:p>
            <a:pPr lvl="3">
              <a:spcBef>
                <a:spcPct val="0"/>
              </a:spcBef>
            </a:pPr>
            <a:r>
              <a:rPr lang="en-US" smtClean="0"/>
              <a:t>The AFTE must purchase coverage on the Exchange</a:t>
            </a:r>
          </a:p>
          <a:p>
            <a:pPr lvl="1">
              <a:spcBef>
                <a:spcPct val="0"/>
              </a:spcBef>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a:xfrm>
            <a:off x="457200" y="100013"/>
            <a:ext cx="8229600" cy="503237"/>
          </a:xfrm>
        </p:spPr>
        <p:txBody>
          <a:bodyPr/>
          <a:lstStyle/>
          <a:p>
            <a:r>
              <a:rPr lang="en-US" smtClean="0"/>
              <a:t>Exchange – Key Issue #1</a:t>
            </a:r>
          </a:p>
        </p:txBody>
      </p:sp>
      <p:sp>
        <p:nvSpPr>
          <p:cNvPr id="135171" name="Rectangle 3"/>
          <p:cNvSpPr>
            <a:spLocks noGrp="1"/>
          </p:cNvSpPr>
          <p:nvPr>
            <p:ph type="body" idx="1"/>
          </p:nvPr>
        </p:nvSpPr>
        <p:spPr/>
        <p:txBody>
          <a:bodyPr/>
          <a:lstStyle/>
          <a:p>
            <a:pPr>
              <a:spcBef>
                <a:spcPct val="0"/>
              </a:spcBef>
            </a:pPr>
            <a:r>
              <a:rPr lang="en-US" smtClean="0"/>
              <a:t>Purchasing coverage on the Exchange may be attractive to some employees</a:t>
            </a:r>
          </a:p>
          <a:p>
            <a:pPr lvl="1">
              <a:spcBef>
                <a:spcPct val="0"/>
              </a:spcBef>
            </a:pPr>
            <a:r>
              <a:rPr lang="en-US" smtClean="0"/>
              <a:t>Exchange coverage may provide an economic advantage to an employee:</a:t>
            </a:r>
          </a:p>
          <a:p>
            <a:pPr lvl="2">
              <a:spcBef>
                <a:spcPct val="0"/>
              </a:spcBef>
            </a:pPr>
            <a:r>
              <a:rPr lang="en-US" smtClean="0"/>
              <a:t>Government subsidies toward the purchase of Exchange coverage</a:t>
            </a:r>
          </a:p>
          <a:p>
            <a:pPr lvl="2">
              <a:spcBef>
                <a:spcPct val="0"/>
              </a:spcBef>
            </a:pPr>
            <a:r>
              <a:rPr lang="en-US" smtClean="0"/>
              <a:t>Cash-in-lieu – employer incentive to buy Exchange coverage</a:t>
            </a:r>
          </a:p>
          <a:p>
            <a:pPr lvl="2">
              <a:spcBef>
                <a:spcPct val="0"/>
              </a:spcBef>
            </a:pPr>
            <a:r>
              <a:rPr lang="en-US" smtClean="0"/>
              <a:t>Less expensive than employer coverage</a:t>
            </a:r>
          </a:p>
          <a:p>
            <a:pPr lvl="2">
              <a:spcBef>
                <a:spcPct val="0"/>
              </a:spcBef>
            </a:pPr>
            <a:r>
              <a:rPr lang="en-US" smtClean="0"/>
              <a:t>Get more for the money</a:t>
            </a:r>
          </a:p>
          <a:p>
            <a:pPr lvl="1">
              <a:spcBef>
                <a:spcPct val="0"/>
              </a:spcBef>
            </a:pPr>
            <a:r>
              <a:rPr lang="en-US" smtClean="0"/>
              <a:t>Unlike employer coverage, each year, employees will be able to select (customize) a health plan from a larger number of health plans to meet their individual health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a:xfrm>
            <a:off x="457200" y="100013"/>
            <a:ext cx="8229600" cy="503237"/>
          </a:xfrm>
        </p:spPr>
        <p:txBody>
          <a:bodyPr/>
          <a:lstStyle/>
          <a:p>
            <a:r>
              <a:rPr lang="en-US" smtClean="0"/>
              <a:t>Exchange – Key Issue #2</a:t>
            </a:r>
          </a:p>
        </p:txBody>
      </p:sp>
      <p:sp>
        <p:nvSpPr>
          <p:cNvPr id="135171" name="Rectangle 3"/>
          <p:cNvSpPr>
            <a:spLocks noGrp="1"/>
          </p:cNvSpPr>
          <p:nvPr>
            <p:ph type="body" idx="1"/>
          </p:nvPr>
        </p:nvSpPr>
        <p:spPr/>
        <p:txBody>
          <a:bodyPr/>
          <a:lstStyle/>
          <a:p>
            <a:pPr>
              <a:spcBef>
                <a:spcPct val="0"/>
              </a:spcBef>
            </a:pPr>
            <a:r>
              <a:rPr lang="en-US" smtClean="0"/>
              <a:t>When employees purchase coverage on the Exchange, the purchase</a:t>
            </a:r>
          </a:p>
          <a:p>
            <a:pPr lvl="1">
              <a:spcBef>
                <a:spcPct val="0"/>
              </a:spcBef>
            </a:pPr>
            <a:r>
              <a:rPr lang="en-US" smtClean="0"/>
              <a:t>Creates a potential tax penalty for the employer</a:t>
            </a:r>
          </a:p>
          <a:p>
            <a:pPr lvl="1">
              <a:spcBef>
                <a:spcPct val="0"/>
              </a:spcBef>
            </a:pPr>
            <a:r>
              <a:rPr lang="en-US" smtClean="0"/>
              <a:t>Impacts the risk characteristics of the group (adverse selection)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a:xfrm>
            <a:off x="457200" y="100013"/>
            <a:ext cx="8229600" cy="503237"/>
          </a:xfrm>
        </p:spPr>
        <p:txBody>
          <a:bodyPr/>
          <a:lstStyle/>
          <a:p>
            <a:r>
              <a:rPr lang="en-US" smtClean="0"/>
              <a:t>What must Districts prepare to do?</a:t>
            </a:r>
          </a:p>
        </p:txBody>
      </p:sp>
      <p:sp>
        <p:nvSpPr>
          <p:cNvPr id="135171" name="Rectangle 3"/>
          <p:cNvSpPr>
            <a:spLocks noGrp="1"/>
          </p:cNvSpPr>
          <p:nvPr>
            <p:ph type="body" idx="1"/>
          </p:nvPr>
        </p:nvSpPr>
        <p:spPr/>
        <p:txBody>
          <a:bodyPr/>
          <a:lstStyle/>
          <a:p>
            <a:pPr>
              <a:spcBef>
                <a:spcPct val="0"/>
              </a:spcBef>
            </a:pPr>
            <a:r>
              <a:rPr lang="en-US" smtClean="0"/>
              <a:t>Evaluate the potential for tax penalties based on current health benefits and workforce</a:t>
            </a:r>
          </a:p>
          <a:p>
            <a:pPr>
              <a:spcBef>
                <a:spcPct val="0"/>
              </a:spcBef>
            </a:pPr>
            <a:r>
              <a:rPr lang="en-US" smtClean="0"/>
              <a:t>What is the maximum potential tax penalty for 2014 using today’s workforce census and 2012 health benefits?</a:t>
            </a:r>
          </a:p>
          <a:p>
            <a:pPr lvl="1">
              <a:spcBef>
                <a:spcPct val="0"/>
              </a:spcBef>
            </a:pPr>
            <a:r>
              <a:rPr lang="en-US" smtClean="0"/>
              <a:t>Identify employees eligible for Federal subsidies based on Household Income</a:t>
            </a:r>
          </a:p>
          <a:p>
            <a:pPr lvl="1">
              <a:spcBef>
                <a:spcPct val="0"/>
              </a:spcBef>
            </a:pPr>
            <a:r>
              <a:rPr lang="en-US" smtClean="0"/>
              <a:t>Calculate the employer penalty tax – worst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a:xfrm>
            <a:off x="457200" y="100013"/>
            <a:ext cx="8229600" cy="503237"/>
          </a:xfrm>
        </p:spPr>
        <p:txBody>
          <a:bodyPr/>
          <a:lstStyle/>
          <a:p>
            <a:pPr eaLnBrk="1" hangingPunct="1"/>
            <a:r>
              <a:rPr lang="en-US" smtClean="0"/>
              <a:t>What must Districts prepare to do?</a:t>
            </a:r>
          </a:p>
        </p:txBody>
      </p:sp>
      <p:sp>
        <p:nvSpPr>
          <p:cNvPr id="135171" name="Rectangle 3"/>
          <p:cNvSpPr>
            <a:spLocks noGrp="1"/>
          </p:cNvSpPr>
          <p:nvPr>
            <p:ph type="body" idx="1"/>
          </p:nvPr>
        </p:nvSpPr>
        <p:spPr/>
        <p:txBody>
          <a:bodyPr/>
          <a:lstStyle/>
          <a:p>
            <a:pPr eaLnBrk="1" hangingPunct="1">
              <a:spcBef>
                <a:spcPct val="0"/>
              </a:spcBef>
            </a:pPr>
            <a:r>
              <a:rPr lang="en-US" smtClean="0"/>
              <a:t>Evaluate the adverse selection impact that the Exchange will have on your existing benefits programs</a:t>
            </a:r>
          </a:p>
          <a:p>
            <a:pPr eaLnBrk="1" hangingPunct="1">
              <a:spcBef>
                <a:spcPct val="0"/>
              </a:spcBef>
            </a:pPr>
            <a:r>
              <a:rPr lang="en-US" smtClean="0"/>
              <a:t>What is the impact of employees going to the Exchange rather than using employer coverage?</a:t>
            </a:r>
          </a:p>
          <a:p>
            <a:pPr lvl="1" eaLnBrk="1" hangingPunct="1">
              <a:spcBef>
                <a:spcPct val="0"/>
              </a:spcBef>
            </a:pPr>
            <a:r>
              <a:rPr lang="en-US" smtClean="0"/>
              <a:t>Younger, healthier employees who move to the Exchange may cause upward demographic and cost pressure on employer plans</a:t>
            </a:r>
          </a:p>
          <a:p>
            <a:pPr lvl="1" eaLnBrk="1" hangingPunct="1">
              <a:spcBef>
                <a:spcPct val="0"/>
              </a:spcBef>
            </a:pPr>
            <a:r>
              <a:rPr lang="en-US" smtClean="0"/>
              <a:t>Greater costs over time may result in Cadillac Tax liability in 2018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a:xfrm>
            <a:off x="457200" y="100013"/>
            <a:ext cx="8229600" cy="503237"/>
          </a:xfrm>
        </p:spPr>
        <p:txBody>
          <a:bodyPr/>
          <a:lstStyle/>
          <a:p>
            <a:pPr eaLnBrk="1" hangingPunct="1"/>
            <a:r>
              <a:rPr lang="en-US" smtClean="0"/>
              <a:t>What must Districts do?</a:t>
            </a:r>
          </a:p>
        </p:txBody>
      </p:sp>
      <p:sp>
        <p:nvSpPr>
          <p:cNvPr id="135171" name="Rectangle 3"/>
          <p:cNvSpPr>
            <a:spLocks noGrp="1"/>
          </p:cNvSpPr>
          <p:nvPr>
            <p:ph type="body" idx="1"/>
          </p:nvPr>
        </p:nvSpPr>
        <p:spPr/>
        <p:txBody>
          <a:bodyPr/>
          <a:lstStyle/>
          <a:p>
            <a:pPr eaLnBrk="1" hangingPunct="1">
              <a:spcBef>
                <a:spcPct val="0"/>
              </a:spcBef>
            </a:pPr>
            <a:r>
              <a:rPr lang="en-US" smtClean="0"/>
              <a:t>Evaluate the collective bargaining implications</a:t>
            </a:r>
          </a:p>
          <a:p>
            <a:pPr eaLnBrk="1" hangingPunct="1">
              <a:spcBef>
                <a:spcPct val="0"/>
              </a:spcBef>
            </a:pPr>
            <a:r>
              <a:rPr lang="en-US" smtClean="0"/>
              <a:t>Do collective bargaining agreements prevent planning for the Exchange. Can they be modified?</a:t>
            </a:r>
          </a:p>
          <a:p>
            <a:pPr eaLnBrk="1" hangingPunct="1">
              <a:spcBef>
                <a:spcPct val="0"/>
              </a:spcBef>
            </a:pPr>
            <a:r>
              <a:rPr lang="en-US" smtClean="0"/>
              <a:t>Are some employees better off, economically, purchasing Exchange coverage</a:t>
            </a:r>
          </a:p>
          <a:p>
            <a:pPr eaLnBrk="1" hangingPunct="1">
              <a:spcBef>
                <a:spcPct val="0"/>
              </a:spcBef>
            </a:pPr>
            <a:r>
              <a:rPr lang="en-US" smtClean="0"/>
              <a:t>Are active employees subsidizing retiree health coverage? Is the Exchange a better alternative for early retirees?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457200" y="100013"/>
            <a:ext cx="8229600" cy="503237"/>
          </a:xfrm>
        </p:spPr>
        <p:txBody>
          <a:bodyPr/>
          <a:lstStyle/>
          <a:p>
            <a:pPr eaLnBrk="1" hangingPunct="1"/>
            <a:r>
              <a:rPr lang="en-US" smtClean="0"/>
              <a:t>Healthcare Reform Timeline – 2010</a:t>
            </a:r>
          </a:p>
        </p:txBody>
      </p:sp>
      <p:sp>
        <p:nvSpPr>
          <p:cNvPr id="11266" name="Content Placeholder 2"/>
          <p:cNvSpPr>
            <a:spLocks noGrp="1"/>
          </p:cNvSpPr>
          <p:nvPr>
            <p:ph idx="1"/>
          </p:nvPr>
        </p:nvSpPr>
        <p:spPr>
          <a:xfrm>
            <a:off x="457200" y="990600"/>
            <a:ext cx="8229600" cy="4953000"/>
          </a:xfrm>
        </p:spPr>
        <p:txBody>
          <a:bodyPr/>
          <a:lstStyle/>
          <a:p>
            <a:pPr eaLnBrk="1" hangingPunct="1">
              <a:spcBef>
                <a:spcPct val="0"/>
              </a:spcBef>
            </a:pPr>
            <a:r>
              <a:rPr lang="en-US" smtClean="0"/>
              <a:t>Grandfathered Plans Established Medical Loss Ratio </a:t>
            </a:r>
          </a:p>
          <a:p>
            <a:pPr eaLnBrk="1" hangingPunct="1">
              <a:spcBef>
                <a:spcPct val="0"/>
              </a:spcBef>
            </a:pPr>
            <a:r>
              <a:rPr lang="en-US" smtClean="0"/>
              <a:t>Early Retiree Reinsurance Program (ERRP) </a:t>
            </a:r>
          </a:p>
          <a:p>
            <a:pPr eaLnBrk="1" hangingPunct="1">
              <a:spcBef>
                <a:spcPct val="0"/>
              </a:spcBef>
            </a:pPr>
            <a:r>
              <a:rPr lang="en-US" smtClean="0"/>
              <a:t>Coverage for Adult Children </a:t>
            </a:r>
            <a:endParaRPr lang="en-US" sz="1600" i="1" smtClean="0">
              <a:solidFill>
                <a:srgbClr val="FF0000"/>
              </a:solidFill>
            </a:endParaRPr>
          </a:p>
          <a:p>
            <a:pPr eaLnBrk="1" hangingPunct="1">
              <a:spcBef>
                <a:spcPct val="0"/>
              </a:spcBef>
            </a:pPr>
            <a:r>
              <a:rPr lang="en-US" smtClean="0"/>
              <a:t>Insurance Coverage Limits </a:t>
            </a:r>
          </a:p>
          <a:p>
            <a:pPr eaLnBrk="1" hangingPunct="1">
              <a:spcBef>
                <a:spcPct val="0"/>
              </a:spcBef>
            </a:pPr>
            <a:r>
              <a:rPr lang="en-US" smtClean="0"/>
              <a:t>Rescission of Coverage </a:t>
            </a:r>
          </a:p>
          <a:p>
            <a:pPr eaLnBrk="1" hangingPunct="1">
              <a:spcBef>
                <a:spcPct val="0"/>
              </a:spcBef>
            </a:pPr>
            <a:r>
              <a:rPr lang="en-US" smtClean="0"/>
              <a:t>Pre-existing Conditions</a:t>
            </a:r>
            <a:endParaRPr lang="en-US" sz="1600" i="1" smtClean="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p:cNvSpPr>
          <p:nvPr>
            <p:ph type="body" idx="1"/>
          </p:nvPr>
        </p:nvSpPr>
        <p:spPr/>
        <p:txBody>
          <a:bodyPr/>
          <a:lstStyle/>
          <a:p>
            <a:pPr algn="ctr" eaLnBrk="1" hangingPunct="1">
              <a:spcBef>
                <a:spcPct val="0"/>
              </a:spcBef>
              <a:buFontTx/>
              <a:buNone/>
            </a:pPr>
            <a:endParaRPr lang="en-US" sz="4000" smtClean="0"/>
          </a:p>
          <a:p>
            <a:pPr algn="ctr" eaLnBrk="1" hangingPunct="1">
              <a:spcBef>
                <a:spcPct val="0"/>
              </a:spcBef>
              <a:buFontTx/>
              <a:buNone/>
            </a:pPr>
            <a:endParaRPr lang="en-US" sz="4000" smtClean="0"/>
          </a:p>
          <a:p>
            <a:pPr algn="ctr" eaLnBrk="1" hangingPunct="1">
              <a:spcBef>
                <a:spcPct val="0"/>
              </a:spcBef>
              <a:buFontTx/>
              <a:buNone/>
            </a:pPr>
            <a:r>
              <a:rPr lang="en-US" sz="4000" smtClean="0"/>
              <a:t>Responsibilities of Employer</a:t>
            </a:r>
          </a:p>
          <a:p>
            <a:pPr algn="ctr" eaLnBrk="1" hangingPunct="1">
              <a:spcBef>
                <a:spcPct val="0"/>
              </a:spcBef>
              <a:buFontTx/>
              <a:buNone/>
            </a:pPr>
            <a:r>
              <a:rPr lang="en-US" sz="4000" smtClean="0"/>
              <a:t>To</a:t>
            </a:r>
          </a:p>
          <a:p>
            <a:pPr algn="ctr" eaLnBrk="1" hangingPunct="1">
              <a:spcBef>
                <a:spcPct val="0"/>
              </a:spcBef>
              <a:buFontTx/>
              <a:buNone/>
            </a:pPr>
            <a:r>
              <a:rPr lang="en-US" sz="4000" smtClean="0"/>
              <a:t>Health Benefit Exchange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a:xfrm>
            <a:off x="457200" y="100013"/>
            <a:ext cx="8229600" cy="503237"/>
          </a:xfrm>
        </p:spPr>
        <p:txBody>
          <a:bodyPr/>
          <a:lstStyle/>
          <a:p>
            <a:r>
              <a:rPr lang="en-US" smtClean="0"/>
              <a:t>Responsibilities of Employer</a:t>
            </a:r>
          </a:p>
        </p:txBody>
      </p:sp>
      <p:sp>
        <p:nvSpPr>
          <p:cNvPr id="64514" name="Rectangle 3"/>
          <p:cNvSpPr>
            <a:spLocks noGrp="1"/>
          </p:cNvSpPr>
          <p:nvPr>
            <p:ph type="body" idx="1"/>
          </p:nvPr>
        </p:nvSpPr>
        <p:spPr/>
        <p:txBody>
          <a:bodyPr/>
          <a:lstStyle/>
          <a:p>
            <a:pPr>
              <a:spcBef>
                <a:spcPct val="0"/>
              </a:spcBef>
            </a:pPr>
            <a:r>
              <a:rPr lang="en-US" smtClean="0"/>
              <a:t>Questions for consideration</a:t>
            </a:r>
          </a:p>
          <a:p>
            <a:pPr lvl="1">
              <a:spcBef>
                <a:spcPct val="0"/>
              </a:spcBef>
            </a:pPr>
            <a:r>
              <a:rPr lang="en-US" smtClean="0"/>
              <a:t>What is an employer’s role with respect to the Exchange?</a:t>
            </a:r>
          </a:p>
          <a:p>
            <a:pPr lvl="1">
              <a:spcBef>
                <a:spcPct val="0"/>
              </a:spcBef>
            </a:pPr>
            <a:r>
              <a:rPr lang="en-US" smtClean="0"/>
              <a:t>What will the Exchange expect from employers?</a:t>
            </a:r>
          </a:p>
          <a:p>
            <a:pPr lvl="1">
              <a:spcBef>
                <a:spcPct val="0"/>
              </a:spcBef>
            </a:pPr>
            <a:r>
              <a:rPr lang="en-US" smtClean="0"/>
              <a:t>What is the Exchange’s role with respect to employers?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xfrm>
            <a:off x="457200" y="100013"/>
            <a:ext cx="8229600" cy="503237"/>
          </a:xfrm>
        </p:spPr>
        <p:txBody>
          <a:bodyPr/>
          <a:lstStyle/>
          <a:p>
            <a:r>
              <a:rPr lang="en-US" smtClean="0"/>
              <a:t>Responsibilities of Employer</a:t>
            </a:r>
          </a:p>
        </p:txBody>
      </p:sp>
      <p:sp>
        <p:nvSpPr>
          <p:cNvPr id="66562" name="Rectangle 3"/>
          <p:cNvSpPr>
            <a:spLocks noGrp="1"/>
          </p:cNvSpPr>
          <p:nvPr>
            <p:ph type="body" idx="1"/>
          </p:nvPr>
        </p:nvSpPr>
        <p:spPr/>
        <p:txBody>
          <a:bodyPr/>
          <a:lstStyle/>
          <a:p>
            <a:pPr>
              <a:spcBef>
                <a:spcPct val="0"/>
              </a:spcBef>
            </a:pPr>
            <a:r>
              <a:rPr lang="en-US" dirty="0" smtClean="0"/>
              <a:t>What is an employer’s role with respect to the Exchange?</a:t>
            </a:r>
          </a:p>
          <a:p>
            <a:pPr lvl="1">
              <a:spcBef>
                <a:spcPct val="0"/>
              </a:spcBef>
            </a:pPr>
            <a:r>
              <a:rPr lang="en-US" dirty="0" smtClean="0"/>
              <a:t>Employers are required to:</a:t>
            </a:r>
          </a:p>
          <a:p>
            <a:pPr lvl="2">
              <a:spcBef>
                <a:spcPct val="0"/>
              </a:spcBef>
            </a:pPr>
            <a:r>
              <a:rPr lang="en-US" dirty="0" smtClean="0"/>
              <a:t>Provide the Notice of Exchange to employees in Late Summer/Early Fall</a:t>
            </a:r>
          </a:p>
          <a:p>
            <a:pPr lvl="1">
              <a:spcBef>
                <a:spcPct val="0"/>
              </a:spcBef>
            </a:pPr>
            <a:r>
              <a:rPr lang="en-US" dirty="0" smtClean="0"/>
              <a:t>The Affordable Care Act does not require employers to report to the Exchange for purposes of verifying information about employer-sponsored coverage, but information about employer-sponsored coverage must be submitted to the IRS which, in turn, could share information with the Exchange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p:nvPr>
        </p:nvSpPr>
        <p:spPr>
          <a:xfrm>
            <a:off x="457200" y="100013"/>
            <a:ext cx="8229600" cy="503237"/>
          </a:xfrm>
        </p:spPr>
        <p:txBody>
          <a:bodyPr/>
          <a:lstStyle/>
          <a:p>
            <a:r>
              <a:rPr lang="en-US" smtClean="0"/>
              <a:t>Responsibilities of Employer</a:t>
            </a:r>
          </a:p>
        </p:txBody>
      </p:sp>
      <p:sp>
        <p:nvSpPr>
          <p:cNvPr id="68610" name="Rectangle 3"/>
          <p:cNvSpPr>
            <a:spLocks noGrp="1"/>
          </p:cNvSpPr>
          <p:nvPr>
            <p:ph type="body" idx="1"/>
          </p:nvPr>
        </p:nvSpPr>
        <p:spPr/>
        <p:txBody>
          <a:bodyPr/>
          <a:lstStyle/>
          <a:p>
            <a:pPr>
              <a:spcBef>
                <a:spcPct val="0"/>
              </a:spcBef>
            </a:pPr>
            <a:r>
              <a:rPr lang="en-US" smtClean="0"/>
              <a:t>What will the Exchange expect from employers?</a:t>
            </a:r>
          </a:p>
          <a:p>
            <a:pPr lvl="1">
              <a:spcBef>
                <a:spcPct val="0"/>
              </a:spcBef>
            </a:pPr>
            <a:r>
              <a:rPr lang="en-US" smtClean="0"/>
              <a:t>In order to verify information about the employee and the employer’s health coverage, for 2014 and 2015 employers will be asked to:</a:t>
            </a:r>
          </a:p>
          <a:p>
            <a:pPr lvl="2">
              <a:spcBef>
                <a:spcPct val="0"/>
              </a:spcBef>
            </a:pPr>
            <a:r>
              <a:rPr lang="en-US" smtClean="0"/>
              <a:t>Voluntarily submit employer information on Exchange forms or into Exchange data base</a:t>
            </a:r>
          </a:p>
          <a:p>
            <a:pPr lvl="2">
              <a:spcBef>
                <a:spcPct val="0"/>
              </a:spcBef>
            </a:pPr>
            <a:r>
              <a:rPr lang="en-US" smtClean="0"/>
              <a:t>Assist employees who are applying to the Exchange with employer information and health coverage information</a:t>
            </a:r>
          </a:p>
          <a:p>
            <a:pPr lvl="2">
              <a:spcBef>
                <a:spcPct val="0"/>
              </a:spcBef>
            </a:pPr>
            <a:r>
              <a:rPr lang="en-US" smtClean="0"/>
              <a:t>Recognize that the Exchange will use information based on other data sources available to the Exchange</a:t>
            </a:r>
          </a:p>
          <a:p>
            <a:pPr lvl="1">
              <a:spcBef>
                <a:spcPct val="0"/>
              </a:spcBef>
            </a:pPr>
            <a:r>
              <a:rPr lang="en-US" smtClean="0"/>
              <a:t>In 2016, Exchange will be seeking real-time access to employer information from a data base yet to be determined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a:xfrm>
            <a:off x="457200" y="100013"/>
            <a:ext cx="8229600" cy="503237"/>
          </a:xfrm>
        </p:spPr>
        <p:txBody>
          <a:bodyPr/>
          <a:lstStyle/>
          <a:p>
            <a:r>
              <a:rPr lang="en-US" smtClean="0"/>
              <a:t>Responsibilities of Employer</a:t>
            </a:r>
          </a:p>
        </p:txBody>
      </p:sp>
      <p:sp>
        <p:nvSpPr>
          <p:cNvPr id="70658" name="Rectangle 3"/>
          <p:cNvSpPr>
            <a:spLocks noGrp="1"/>
          </p:cNvSpPr>
          <p:nvPr>
            <p:ph type="body" idx="1"/>
          </p:nvPr>
        </p:nvSpPr>
        <p:spPr/>
        <p:txBody>
          <a:bodyPr/>
          <a:lstStyle/>
          <a:p>
            <a:pPr>
              <a:spcBef>
                <a:spcPct val="0"/>
              </a:spcBef>
            </a:pPr>
            <a:r>
              <a:rPr lang="en-US" smtClean="0"/>
              <a:t>What is the Exchange’s role with respect to employers?</a:t>
            </a:r>
          </a:p>
          <a:p>
            <a:pPr lvl="1">
              <a:spcBef>
                <a:spcPct val="0"/>
              </a:spcBef>
            </a:pPr>
            <a:r>
              <a:rPr lang="en-US" smtClean="0"/>
              <a:t>The Exchange must notify an employer about:</a:t>
            </a:r>
          </a:p>
          <a:p>
            <a:pPr lvl="2">
              <a:spcBef>
                <a:spcPct val="0"/>
              </a:spcBef>
            </a:pPr>
            <a:r>
              <a:rPr lang="en-US" smtClean="0"/>
              <a:t>An employee’s eligibility for a premium tax credit</a:t>
            </a:r>
          </a:p>
          <a:p>
            <a:pPr lvl="2">
              <a:spcBef>
                <a:spcPct val="0"/>
              </a:spcBef>
            </a:pPr>
            <a:r>
              <a:rPr lang="en-US" smtClean="0"/>
              <a:t>The identity of that employee</a:t>
            </a:r>
          </a:p>
          <a:p>
            <a:pPr lvl="2">
              <a:spcBef>
                <a:spcPct val="0"/>
              </a:spcBef>
            </a:pPr>
            <a:r>
              <a:rPr lang="en-US" smtClean="0"/>
              <a:t>The employer’s liability to pay a tax penalty</a:t>
            </a:r>
          </a:p>
          <a:p>
            <a:pPr lvl="2">
              <a:spcBef>
                <a:spcPct val="0"/>
              </a:spcBef>
            </a:pPr>
            <a:r>
              <a:rPr lang="en-US" smtClean="0"/>
              <a:t>Employer has the right to appeal this determination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Text Box 3"/>
          <p:cNvSpPr txBox="1">
            <a:spLocks noChangeArrowheads="1"/>
          </p:cNvSpPr>
          <p:nvPr/>
        </p:nvSpPr>
        <p:spPr bwMode="auto">
          <a:xfrm>
            <a:off x="2119313" y="4114800"/>
            <a:ext cx="4905375" cy="923925"/>
          </a:xfrm>
          <a:prstGeom prst="rect">
            <a:avLst/>
          </a:prstGeom>
          <a:noFill/>
          <a:ln w="9525" algn="ctr">
            <a:noFill/>
            <a:miter lim="800000"/>
            <a:headEnd/>
            <a:tailEnd/>
          </a:ln>
        </p:spPr>
        <p:txBody>
          <a:bodyPr wrap="none">
            <a:spAutoFit/>
          </a:bodyPr>
          <a:lstStyle/>
          <a:p>
            <a:pPr algn="ctr" fontAlgn="auto">
              <a:spcBef>
                <a:spcPts val="0"/>
              </a:spcBef>
              <a:spcAft>
                <a:spcPts val="0"/>
              </a:spcAft>
              <a:defRPr/>
            </a:pPr>
            <a:r>
              <a:rPr lang="en-US" dirty="0">
                <a:solidFill>
                  <a:schemeClr val="tx1">
                    <a:lumMod val="75000"/>
                    <a:lumOff val="25000"/>
                  </a:schemeClr>
                </a:solidFill>
                <a:latin typeface="Arial" pitchFamily="34" charset="0"/>
                <a:cs typeface="Arial" pitchFamily="34" charset="0"/>
              </a:rPr>
              <a:t>For more information, please visit our website:</a:t>
            </a:r>
          </a:p>
          <a:p>
            <a:pPr algn="ctr" fontAlgn="auto">
              <a:spcBef>
                <a:spcPts val="0"/>
              </a:spcBef>
              <a:spcAft>
                <a:spcPts val="0"/>
              </a:spcAft>
              <a:defRPr/>
            </a:pPr>
            <a:endParaRPr lang="en-US" dirty="0">
              <a:solidFill>
                <a:schemeClr val="tx1">
                  <a:lumMod val="75000"/>
                  <a:lumOff val="25000"/>
                </a:schemeClr>
              </a:solidFill>
              <a:latin typeface="Arial" pitchFamily="34" charset="0"/>
              <a:cs typeface="Arial" pitchFamily="34" charset="0"/>
            </a:endParaRPr>
          </a:p>
          <a:p>
            <a:pPr algn="ctr" fontAlgn="auto">
              <a:spcBef>
                <a:spcPts val="0"/>
              </a:spcBef>
              <a:spcAft>
                <a:spcPts val="0"/>
              </a:spcAft>
              <a:defRPr/>
            </a:pPr>
            <a:r>
              <a:rPr lang="en-US" dirty="0">
                <a:solidFill>
                  <a:schemeClr val="tx1">
                    <a:lumMod val="75000"/>
                    <a:lumOff val="25000"/>
                  </a:schemeClr>
                </a:solidFill>
                <a:latin typeface="Arial" pitchFamily="34" charset="0"/>
                <a:cs typeface="Arial" pitchFamily="34" charset="0"/>
              </a:rPr>
              <a:t>www.keenan.com</a:t>
            </a:r>
          </a:p>
        </p:txBody>
      </p:sp>
      <p:sp>
        <p:nvSpPr>
          <p:cNvPr id="74754" name="Title 3"/>
          <p:cNvSpPr>
            <a:spLocks noGrp="1"/>
          </p:cNvSpPr>
          <p:nvPr>
            <p:ph type="ctrTitle"/>
          </p:nvPr>
        </p:nvSpPr>
        <p:spPr>
          <a:xfrm>
            <a:off x="685800" y="3048000"/>
            <a:ext cx="7772400" cy="1009650"/>
          </a:xfrm>
        </p:spPr>
        <p:txBody>
          <a:bodyPr/>
          <a:lstStyle/>
          <a:p>
            <a:pPr eaLnBrk="1" hangingPunct="1"/>
            <a:r>
              <a:rPr lang="en-US" smtClean="0">
                <a:latin typeface="Arial" charset="0"/>
                <a:cs typeface="Arial" charset="0"/>
              </a:rPr>
              <a:t>Thanks for your participation!</a:t>
            </a:r>
          </a:p>
        </p:txBody>
      </p:sp>
      <p:sp>
        <p:nvSpPr>
          <p:cNvPr id="74755" name="Rectangle 2"/>
          <p:cNvSpPr txBox="1">
            <a:spLocks/>
          </p:cNvSpPr>
          <p:nvPr/>
        </p:nvSpPr>
        <p:spPr bwMode="auto">
          <a:xfrm>
            <a:off x="381000" y="739775"/>
            <a:ext cx="7772400" cy="1470025"/>
          </a:xfrm>
          <a:prstGeom prst="rect">
            <a:avLst/>
          </a:prstGeom>
          <a:noFill/>
          <a:ln w="9525">
            <a:noFill/>
            <a:miter lim="800000"/>
            <a:headEnd/>
            <a:tailEnd/>
          </a:ln>
        </p:spPr>
        <p:txBody>
          <a:bodyPr anchor="ctr"/>
          <a:lstStyle/>
          <a:p>
            <a:r>
              <a:rPr lang="en-US" sz="2000" b="1">
                <a:solidFill>
                  <a:srgbClr val="7C2230"/>
                </a:solidFill>
              </a:rPr>
              <a:t>Innovative Solutions in the Era of</a:t>
            </a:r>
            <a:br>
              <a:rPr lang="en-US" sz="2000" b="1">
                <a:solidFill>
                  <a:srgbClr val="7C2230"/>
                </a:solidFill>
              </a:rPr>
            </a:br>
            <a:r>
              <a:rPr lang="en-US" sz="2000" b="1">
                <a:solidFill>
                  <a:srgbClr val="7C2230"/>
                </a:solidFill>
              </a:rPr>
              <a:t>Health Care Reform</a:t>
            </a:r>
            <a:r>
              <a:rPr lang="en-US" sz="3200" b="1">
                <a:solidFill>
                  <a:srgbClr val="7C2230"/>
                </a:solidFill>
              </a:rPr>
              <a:t/>
            </a:r>
            <a:br>
              <a:rPr lang="en-US" sz="3200" b="1">
                <a:solidFill>
                  <a:srgbClr val="7C2230"/>
                </a:solidFill>
              </a:rPr>
            </a:br>
            <a:endParaRPr lang="en-US" sz="1300" i="1">
              <a:solidFill>
                <a:srgbClr val="59595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457200" y="100013"/>
            <a:ext cx="8229600" cy="503237"/>
          </a:xfrm>
        </p:spPr>
        <p:txBody>
          <a:bodyPr/>
          <a:lstStyle/>
          <a:p>
            <a:r>
              <a:rPr lang="en-US" sz="2800" smtClean="0"/>
              <a:t>Healthcare Reform Timeline – 2010 (cont.)</a:t>
            </a:r>
          </a:p>
        </p:txBody>
      </p:sp>
      <p:sp>
        <p:nvSpPr>
          <p:cNvPr id="12290" name="Content Placeholder 2"/>
          <p:cNvSpPr>
            <a:spLocks noGrp="1"/>
          </p:cNvSpPr>
          <p:nvPr>
            <p:ph idx="1"/>
          </p:nvPr>
        </p:nvSpPr>
        <p:spPr/>
        <p:txBody>
          <a:bodyPr/>
          <a:lstStyle/>
          <a:p>
            <a:pPr>
              <a:spcBef>
                <a:spcPct val="0"/>
              </a:spcBef>
            </a:pPr>
            <a:r>
              <a:rPr lang="en-US" smtClean="0"/>
              <a:t>Claims and Appeals Procedures </a:t>
            </a:r>
          </a:p>
          <a:p>
            <a:pPr>
              <a:spcBef>
                <a:spcPct val="0"/>
              </a:spcBef>
            </a:pPr>
            <a:r>
              <a:rPr lang="en-US" smtClean="0"/>
              <a:t>Emergency Services </a:t>
            </a:r>
            <a:endParaRPr lang="en-US" sz="1600" i="1" smtClean="0">
              <a:solidFill>
                <a:srgbClr val="FF0000"/>
              </a:solidFill>
            </a:endParaRPr>
          </a:p>
          <a:p>
            <a:pPr>
              <a:spcBef>
                <a:spcPct val="0"/>
              </a:spcBef>
            </a:pPr>
            <a:r>
              <a:rPr lang="en-US" smtClean="0"/>
              <a:t>Preventive Services </a:t>
            </a:r>
          </a:p>
          <a:p>
            <a:pPr>
              <a:spcBef>
                <a:spcPct val="0"/>
              </a:spcBef>
            </a:pPr>
            <a:r>
              <a:rPr lang="en-US" smtClean="0"/>
              <a:t>Access to Care</a:t>
            </a:r>
          </a:p>
          <a:p>
            <a:pPr>
              <a:spcBef>
                <a:spcPct val="0"/>
              </a:spcBef>
              <a:buFont typeface="Arial" charset="0"/>
              <a:buNone/>
            </a:pPr>
            <a:endParaRPr lang="en-US" sz="1600" i="1" smtClean="0">
              <a:solidFill>
                <a:srgbClr val="FF0000"/>
              </a:solidFill>
            </a:endParaRPr>
          </a:p>
          <a:p>
            <a:pPr>
              <a:spcBef>
                <a:spcPct val="0"/>
              </a:spcBef>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57200" y="100013"/>
            <a:ext cx="8229600" cy="503237"/>
          </a:xfrm>
        </p:spPr>
        <p:txBody>
          <a:bodyPr/>
          <a:lstStyle/>
          <a:p>
            <a:r>
              <a:rPr lang="en-US" smtClean="0"/>
              <a:t>Healthcare Reform Timeline - 2011</a:t>
            </a:r>
          </a:p>
        </p:txBody>
      </p:sp>
      <p:sp>
        <p:nvSpPr>
          <p:cNvPr id="13314" name="Content Placeholder 2"/>
          <p:cNvSpPr>
            <a:spLocks noGrp="1"/>
          </p:cNvSpPr>
          <p:nvPr>
            <p:ph idx="1"/>
          </p:nvPr>
        </p:nvSpPr>
        <p:spPr/>
        <p:txBody>
          <a:bodyPr/>
          <a:lstStyle/>
          <a:p>
            <a:pPr>
              <a:spcBef>
                <a:spcPct val="0"/>
              </a:spcBef>
            </a:pPr>
            <a:r>
              <a:rPr lang="en-US" smtClean="0"/>
              <a:t>Medical Loss Ratio Rebates</a:t>
            </a:r>
          </a:p>
          <a:p>
            <a:pPr lvl="1">
              <a:spcBef>
                <a:spcPct val="0"/>
              </a:spcBef>
            </a:pPr>
            <a:r>
              <a:rPr lang="en-US" smtClean="0"/>
              <a:t>Large group insurers must spend at least 85 percent of premium dollars on claims and activities to improve health care quality. </a:t>
            </a:r>
          </a:p>
          <a:p>
            <a:pPr lvl="1">
              <a:spcBef>
                <a:spcPct val="0"/>
              </a:spcBef>
            </a:pPr>
            <a:r>
              <a:rPr lang="en-US" smtClean="0"/>
              <a:t>Beginning Aug. 2012, health plans must provide rebates if their medical loss ratio does not meet the minimum standards for a given plan year.</a:t>
            </a:r>
          </a:p>
          <a:p>
            <a:pPr>
              <a:spcBef>
                <a:spcPct val="0"/>
              </a:spcBef>
            </a:pPr>
            <a:r>
              <a:rPr lang="en-US" smtClean="0"/>
              <a:t>Cafeteria Plan Safe Harbor</a:t>
            </a:r>
          </a:p>
          <a:p>
            <a:pPr>
              <a:spcBef>
                <a:spcPct val="0"/>
              </a:spcBef>
            </a:pPr>
            <a:r>
              <a:rPr lang="en-US" smtClean="0"/>
              <a:t>Over-the-Counter Medicines</a:t>
            </a:r>
            <a:endParaRPr lang="en-US" sz="1600" i="1" smtClean="0">
              <a:solidFill>
                <a:srgbClr val="FF0000"/>
              </a:solidFill>
            </a:endParaRPr>
          </a:p>
          <a:p>
            <a:pPr>
              <a:spcBef>
                <a:spcPct val="0"/>
              </a:spcBef>
            </a:pPr>
            <a:r>
              <a:rPr lang="en-US" smtClean="0"/>
              <a:t>Excise Tax</a:t>
            </a:r>
            <a:endParaRPr lang="en-US" sz="1600" i="1"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100013"/>
            <a:ext cx="8229600" cy="503237"/>
          </a:xfrm>
        </p:spPr>
        <p:txBody>
          <a:bodyPr/>
          <a:lstStyle/>
          <a:p>
            <a:r>
              <a:rPr lang="en-US" smtClean="0"/>
              <a:t>Healthcare Reform Timeline - 2012</a:t>
            </a:r>
          </a:p>
        </p:txBody>
      </p:sp>
      <p:sp>
        <p:nvSpPr>
          <p:cNvPr id="14338" name="Content Placeholder 2"/>
          <p:cNvSpPr>
            <a:spLocks noGrp="1"/>
          </p:cNvSpPr>
          <p:nvPr>
            <p:ph idx="1"/>
          </p:nvPr>
        </p:nvSpPr>
        <p:spPr/>
        <p:txBody>
          <a:bodyPr/>
          <a:lstStyle/>
          <a:p>
            <a:pPr>
              <a:spcBef>
                <a:spcPct val="0"/>
              </a:spcBef>
            </a:pPr>
            <a:r>
              <a:rPr lang="en-US" smtClean="0"/>
              <a:t>IRS W-2 Requirement </a:t>
            </a:r>
          </a:p>
          <a:p>
            <a:pPr>
              <a:spcBef>
                <a:spcPct val="0"/>
              </a:spcBef>
            </a:pPr>
            <a:r>
              <a:rPr lang="en-US" smtClean="0"/>
              <a:t>Uniform Summary of Benefits</a:t>
            </a:r>
          </a:p>
          <a:p>
            <a:pPr>
              <a:spcBef>
                <a:spcPct val="0"/>
              </a:spcBef>
            </a:pPr>
            <a:r>
              <a:rPr lang="en-US" smtClean="0"/>
              <a:t>Notice of Material Change</a:t>
            </a:r>
            <a:endParaRPr lang="en-US" sz="1600" i="1" smtClean="0">
              <a:solidFill>
                <a:srgbClr val="FF0000"/>
              </a:solidFill>
            </a:endParaRPr>
          </a:p>
          <a:p>
            <a:pPr>
              <a:spcBef>
                <a:spcPct val="0"/>
              </a:spcBef>
            </a:pPr>
            <a:r>
              <a:rPr lang="en-US" smtClean="0"/>
              <a:t>Quality of Care/Cost Reporting </a:t>
            </a:r>
            <a:endParaRPr lang="en-US" sz="1600" i="1" smtClean="0">
              <a:solidFill>
                <a:srgbClr val="FF0000"/>
              </a:solidFill>
            </a:endParaRPr>
          </a:p>
          <a:p>
            <a:pPr>
              <a:spcBef>
                <a:spcPct val="0"/>
              </a:spcBef>
            </a:pPr>
            <a:r>
              <a:rPr lang="en-US" smtClean="0"/>
              <a:t>Comparative Clinical Effectiveness Research Fee</a:t>
            </a:r>
            <a:endParaRPr lang="en-US" sz="1600" i="1"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100013"/>
            <a:ext cx="8229600" cy="503237"/>
          </a:xfrm>
        </p:spPr>
        <p:txBody>
          <a:bodyPr/>
          <a:lstStyle/>
          <a:p>
            <a:r>
              <a:rPr lang="en-US" smtClean="0"/>
              <a:t>Healthcare Reform Timeline - 2013	</a:t>
            </a:r>
          </a:p>
        </p:txBody>
      </p:sp>
      <p:sp>
        <p:nvSpPr>
          <p:cNvPr id="15362" name="Content Placeholder 2"/>
          <p:cNvSpPr>
            <a:spLocks noGrp="1"/>
          </p:cNvSpPr>
          <p:nvPr>
            <p:ph idx="1"/>
          </p:nvPr>
        </p:nvSpPr>
        <p:spPr/>
        <p:txBody>
          <a:bodyPr/>
          <a:lstStyle/>
          <a:p>
            <a:pPr>
              <a:spcBef>
                <a:spcPct val="0"/>
              </a:spcBef>
            </a:pPr>
            <a:r>
              <a:rPr lang="en-US" smtClean="0"/>
              <a:t>Health Reimbursement Plans </a:t>
            </a:r>
            <a:endParaRPr lang="en-US" sz="1600" i="1" smtClean="0">
              <a:solidFill>
                <a:srgbClr val="FF0000"/>
              </a:solidFill>
            </a:endParaRPr>
          </a:p>
          <a:p>
            <a:pPr>
              <a:spcBef>
                <a:spcPct val="0"/>
              </a:spcBef>
            </a:pPr>
            <a:r>
              <a:rPr lang="en-US" smtClean="0"/>
              <a:t>Individual Income Tax </a:t>
            </a:r>
            <a:endParaRPr lang="en-US" sz="1600" i="1" smtClean="0">
              <a:solidFill>
                <a:srgbClr val="FF0000"/>
              </a:solidFill>
            </a:endParaRPr>
          </a:p>
          <a:p>
            <a:pPr>
              <a:spcBef>
                <a:spcPct val="0"/>
              </a:spcBef>
            </a:pPr>
            <a:r>
              <a:rPr lang="en-US" smtClean="0"/>
              <a:t>Payroll Tax </a:t>
            </a:r>
            <a:endParaRPr lang="en-US" sz="1600" i="1" smtClean="0">
              <a:solidFill>
                <a:srgbClr val="FF0000"/>
              </a:solidFill>
            </a:endParaRPr>
          </a:p>
          <a:p>
            <a:pPr>
              <a:spcBef>
                <a:spcPct val="0"/>
              </a:spcBef>
            </a:pPr>
            <a:r>
              <a:rPr lang="en-US" smtClean="0"/>
              <a:t>Notice of Exchanges, Subsidies </a:t>
            </a:r>
            <a:endParaRPr lang="en-US" sz="1600" i="1"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100013"/>
            <a:ext cx="8229600" cy="503237"/>
          </a:xfrm>
        </p:spPr>
        <p:txBody>
          <a:bodyPr/>
          <a:lstStyle/>
          <a:p>
            <a:r>
              <a:rPr lang="en-US" smtClean="0"/>
              <a:t>Principles of the ACA</a:t>
            </a:r>
          </a:p>
        </p:txBody>
      </p:sp>
      <p:sp>
        <p:nvSpPr>
          <p:cNvPr id="16386" name="Content Placeholder 2"/>
          <p:cNvSpPr>
            <a:spLocks noGrp="1"/>
          </p:cNvSpPr>
          <p:nvPr>
            <p:ph idx="1"/>
          </p:nvPr>
        </p:nvSpPr>
        <p:spPr/>
        <p:txBody>
          <a:bodyPr/>
          <a:lstStyle/>
          <a:p>
            <a:pPr>
              <a:spcBef>
                <a:spcPct val="0"/>
              </a:spcBef>
            </a:pPr>
            <a:r>
              <a:rPr lang="en-US" dirty="0" smtClean="0"/>
              <a:t>We will review the four principles of the Affordable Care Act (ACA) and provide an overview of the California Exchange</a:t>
            </a:r>
          </a:p>
          <a:p>
            <a:pPr lvl="1">
              <a:spcBef>
                <a:spcPct val="0"/>
              </a:spcBef>
            </a:pPr>
            <a:r>
              <a:rPr lang="en-US" dirty="0" smtClean="0"/>
              <a:t>The Individual Mandate</a:t>
            </a:r>
          </a:p>
          <a:p>
            <a:pPr lvl="1">
              <a:spcBef>
                <a:spcPct val="0"/>
              </a:spcBef>
            </a:pPr>
            <a:r>
              <a:rPr lang="en-US" dirty="0" smtClean="0"/>
              <a:t>ACA definition of Full-Time Employee (AFTE)</a:t>
            </a:r>
          </a:p>
          <a:p>
            <a:pPr lvl="1">
              <a:spcBef>
                <a:spcPct val="0"/>
              </a:spcBef>
            </a:pPr>
            <a:r>
              <a:rPr lang="en-US" dirty="0" smtClean="0"/>
              <a:t>The Employer Shared Responsibility</a:t>
            </a:r>
          </a:p>
          <a:p>
            <a:pPr lvl="1">
              <a:spcBef>
                <a:spcPct val="0"/>
              </a:spcBef>
            </a:pPr>
            <a:r>
              <a:rPr lang="en-US" dirty="0" smtClean="0"/>
              <a:t>Federal Government Subsidies of AFTE’s?</a:t>
            </a:r>
          </a:p>
          <a:p>
            <a:pPr marL="0" indent="0">
              <a:spcBef>
                <a:spcPct val="0"/>
              </a:spcBef>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457200" y="100013"/>
            <a:ext cx="8229600" cy="503237"/>
          </a:xfrm>
        </p:spPr>
        <p:txBody>
          <a:bodyPr/>
          <a:lstStyle/>
          <a:p>
            <a:r>
              <a:rPr lang="en-US" smtClean="0"/>
              <a:t>Principles of the ACA</a:t>
            </a:r>
          </a:p>
        </p:txBody>
      </p:sp>
      <p:sp>
        <p:nvSpPr>
          <p:cNvPr id="17410" name="Rectangle 3"/>
          <p:cNvSpPr>
            <a:spLocks noGrp="1"/>
          </p:cNvSpPr>
          <p:nvPr>
            <p:ph type="body" idx="1"/>
          </p:nvPr>
        </p:nvSpPr>
        <p:spPr/>
        <p:txBody>
          <a:bodyPr/>
          <a:lstStyle/>
          <a:p>
            <a:pPr>
              <a:spcBef>
                <a:spcPct val="0"/>
              </a:spcBef>
            </a:pPr>
            <a:r>
              <a:rPr lang="en-US" b="1" smtClean="0"/>
              <a:t>Principle One:  The Individual Mandate</a:t>
            </a:r>
            <a:r>
              <a:rPr lang="en-US" smtClean="0"/>
              <a:t/>
            </a:r>
            <a:br>
              <a:rPr lang="en-US" smtClean="0"/>
            </a:br>
            <a:r>
              <a:rPr lang="en-US" sz="2000" i="1" smtClean="0"/>
              <a:t>Every individual must have “Minimum Essential Coverage” (MEC) starting in 2014 or pay a tax penalty.</a:t>
            </a:r>
          </a:p>
          <a:p>
            <a:pPr lvl="1">
              <a:spcBef>
                <a:spcPct val="0"/>
              </a:spcBef>
            </a:pPr>
            <a:r>
              <a:rPr lang="en-US" smtClean="0"/>
              <a:t>Questions for consideration:</a:t>
            </a:r>
          </a:p>
          <a:p>
            <a:pPr lvl="2">
              <a:spcBef>
                <a:spcPct val="0"/>
              </a:spcBef>
            </a:pPr>
            <a:r>
              <a:rPr lang="en-US" smtClean="0"/>
              <a:t>What is “Minimum Essential Coverage” (MEC)?</a:t>
            </a:r>
          </a:p>
          <a:p>
            <a:pPr lvl="2">
              <a:spcBef>
                <a:spcPct val="0"/>
              </a:spcBef>
            </a:pPr>
            <a:r>
              <a:rPr lang="en-US" smtClean="0"/>
              <a:t>Are there any exceptions to the Individual Mandate?</a:t>
            </a:r>
          </a:p>
          <a:p>
            <a:pPr lvl="2">
              <a:spcBef>
                <a:spcPct val="0"/>
              </a:spcBef>
            </a:pPr>
            <a:r>
              <a:rPr lang="en-US" smtClean="0"/>
              <a:t>How is the tax calculated?</a:t>
            </a:r>
          </a:p>
          <a:p>
            <a:pPr lvl="2">
              <a:spcBef>
                <a:spcPct val="0"/>
              </a:spcBef>
            </a:pPr>
            <a:r>
              <a:rPr lang="en-US" smtClean="0"/>
              <a:t>What is the amount of tax?</a:t>
            </a:r>
          </a:p>
          <a:p>
            <a:pPr lvl="2">
              <a:spcBef>
                <a:spcPct val="0"/>
              </a:spcBef>
            </a:pPr>
            <a:r>
              <a:rPr lang="en-US" smtClean="0"/>
              <a:t>How will the government know if an individual has MEC?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TotalTime>
  <Words>2031</Words>
  <Application>Microsoft Office PowerPoint</Application>
  <PresentationFormat>On-screen Show (4:3)</PresentationFormat>
  <Paragraphs>249</Paragraphs>
  <Slides>35</Slides>
  <Notes>29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Legislative History</vt:lpstr>
      <vt:lpstr>Healthcare Reform Timeline – 2010</vt:lpstr>
      <vt:lpstr>Healthcare Reform Timeline – 2010 (cont.)</vt:lpstr>
      <vt:lpstr>Healthcare Reform Timeline - 2011</vt:lpstr>
      <vt:lpstr>Healthcare Reform Timeline - 2012</vt:lpstr>
      <vt:lpstr>Healthcare Reform Timeline - 2013 </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Principles of the ACA</vt:lpstr>
      <vt:lpstr>Exchange – Key Issue #1</vt:lpstr>
      <vt:lpstr>Exchange – Key Issue #2</vt:lpstr>
      <vt:lpstr>What must Districts prepare to do?</vt:lpstr>
      <vt:lpstr>What must Districts prepare to do?</vt:lpstr>
      <vt:lpstr>What must Districts do?</vt:lpstr>
      <vt:lpstr>PowerPoint Presentation</vt:lpstr>
      <vt:lpstr>Responsibilities of Employer</vt:lpstr>
      <vt:lpstr>Responsibilities of Employer</vt:lpstr>
      <vt:lpstr>Responsibilities of Employer</vt:lpstr>
      <vt:lpstr>Responsibilities of Employer</vt:lpstr>
      <vt:lpstr>Thanks for your participation!</vt:lpstr>
    </vt:vector>
  </TitlesOfParts>
  <Company>Keenan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clinday</dc:creator>
  <cp:lastModifiedBy>stephanie_vieira</cp:lastModifiedBy>
  <cp:revision>184</cp:revision>
  <dcterms:created xsi:type="dcterms:W3CDTF">2012-04-13T21:05:32Z</dcterms:created>
  <dcterms:modified xsi:type="dcterms:W3CDTF">2014-10-08T17:20:29Z</dcterms:modified>
</cp:coreProperties>
</file>